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382" r:id="rId3"/>
    <p:sldId id="383" r:id="rId4"/>
    <p:sldId id="396" r:id="rId5"/>
    <p:sldId id="384" r:id="rId6"/>
    <p:sldId id="385" r:id="rId7"/>
    <p:sldId id="386" r:id="rId8"/>
    <p:sldId id="394" r:id="rId9"/>
    <p:sldId id="395" r:id="rId10"/>
    <p:sldId id="387" r:id="rId11"/>
    <p:sldId id="404" r:id="rId12"/>
    <p:sldId id="388" r:id="rId13"/>
    <p:sldId id="398" r:id="rId14"/>
    <p:sldId id="402" r:id="rId15"/>
    <p:sldId id="403" r:id="rId16"/>
    <p:sldId id="405" r:id="rId17"/>
    <p:sldId id="406" r:id="rId18"/>
    <p:sldId id="407" r:id="rId19"/>
    <p:sldId id="408" r:id="rId20"/>
    <p:sldId id="401" r:id="rId21"/>
    <p:sldId id="409" r:id="rId22"/>
    <p:sldId id="410" r:id="rId23"/>
    <p:sldId id="413" r:id="rId24"/>
    <p:sldId id="414" r:id="rId25"/>
    <p:sldId id="415" r:id="rId26"/>
    <p:sldId id="426" r:id="rId27"/>
    <p:sldId id="428" r:id="rId28"/>
    <p:sldId id="430" r:id="rId29"/>
    <p:sldId id="429" r:id="rId30"/>
    <p:sldId id="440" r:id="rId31"/>
    <p:sldId id="439" r:id="rId32"/>
    <p:sldId id="441" r:id="rId33"/>
    <p:sldId id="442" r:id="rId34"/>
    <p:sldId id="443" r:id="rId35"/>
    <p:sldId id="444" r:id="rId36"/>
    <p:sldId id="436" r:id="rId37"/>
    <p:sldId id="438" r:id="rId38"/>
    <p:sldId id="437" r:id="rId39"/>
    <p:sldId id="431" r:id="rId40"/>
    <p:sldId id="432" r:id="rId41"/>
    <p:sldId id="433" r:id="rId42"/>
    <p:sldId id="434" r:id="rId43"/>
    <p:sldId id="445" r:id="rId44"/>
    <p:sldId id="446" r:id="rId45"/>
    <p:sldId id="447" r:id="rId46"/>
    <p:sldId id="448" r:id="rId47"/>
    <p:sldId id="449" r:id="rId48"/>
    <p:sldId id="450" r:id="rId49"/>
    <p:sldId id="416" r:id="rId50"/>
    <p:sldId id="417" r:id="rId51"/>
    <p:sldId id="418" r:id="rId52"/>
    <p:sldId id="421" r:id="rId53"/>
    <p:sldId id="420" r:id="rId54"/>
    <p:sldId id="422" r:id="rId55"/>
    <p:sldId id="424" r:id="rId56"/>
    <p:sldId id="451" r:id="rId57"/>
    <p:sldId id="452" r:id="rId58"/>
    <p:sldId id="453" r:id="rId59"/>
    <p:sldId id="454" r:id="rId60"/>
    <p:sldId id="456" r:id="rId61"/>
    <p:sldId id="455" r:id="rId62"/>
    <p:sldId id="457"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46" autoAdjust="0"/>
  </p:normalViewPr>
  <p:slideViewPr>
    <p:cSldViewPr>
      <p:cViewPr varScale="1">
        <p:scale>
          <a:sx n="95" d="100"/>
          <a:sy n="95" d="100"/>
        </p:scale>
        <p:origin x="2064" y="72"/>
      </p:cViewPr>
      <p:guideLst>
        <p:guide orient="horz" pos="1434"/>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E43D72-4D36-410D-BBAE-9EE441D30AB7}" type="datetimeFigureOut">
              <a:rPr lang="en-US" smtClean="0"/>
              <a:t>5/28/2016</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A5DE00-7A46-44A9-83C0-12911A5572C9}" type="slidenum">
              <a:rPr lang="en-US" smtClean="0"/>
              <a:t>‹#›</a:t>
            </a:fld>
            <a:endParaRPr lang="en-US"/>
          </a:p>
        </p:txBody>
      </p:sp>
    </p:spTree>
    <p:extLst>
      <p:ext uri="{BB962C8B-B14F-4D97-AF65-F5344CB8AC3E}">
        <p14:creationId xmlns:p14="http://schemas.microsoft.com/office/powerpoint/2010/main" val="2688114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1</a:t>
            </a:fld>
            <a:endParaRPr lang="en-US"/>
          </a:p>
        </p:txBody>
      </p:sp>
    </p:spTree>
    <p:extLst>
      <p:ext uri="{BB962C8B-B14F-4D97-AF65-F5344CB8AC3E}">
        <p14:creationId xmlns:p14="http://schemas.microsoft.com/office/powerpoint/2010/main" val="3334530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[h, </a:t>
            </a:r>
            <a:r>
              <a:rPr lang="en-US" altLang="zh-CN" sz="1200" b="0" i="0" u="none" strike="noStrike" kern="1200" baseline="0" dirty="0" err="1" smtClean="0">
                <a:solidFill>
                  <a:schemeClr val="tx1"/>
                </a:solidFill>
                <a:latin typeface="+mn-lt"/>
                <a:ea typeface="+mn-ea"/>
                <a:cs typeface="+mn-cs"/>
              </a:rPr>
              <a:t>atab</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ctab</a:t>
            </a:r>
            <a:r>
              <a:rPr lang="en-US" altLang="zh-CN" sz="1200" b="0" i="0" u="none" strike="noStrike" kern="1200" baseline="0" dirty="0" smtClean="0">
                <a:solidFill>
                  <a:schemeClr val="tx1"/>
                </a:solidFill>
                <a:latin typeface="+mn-lt"/>
                <a:ea typeface="+mn-ea"/>
                <a:cs typeface="+mn-cs"/>
              </a:rPr>
              <a:t>, stats] = </a:t>
            </a:r>
            <a:r>
              <a:rPr lang="en-US" altLang="zh-CN" sz="1200" b="0" i="0" u="none" strike="noStrike" kern="1200" baseline="0" dirty="0" err="1" smtClean="0">
                <a:solidFill>
                  <a:schemeClr val="tx1"/>
                </a:solidFill>
                <a:latin typeface="+mn-lt"/>
                <a:ea typeface="+mn-ea"/>
                <a:cs typeface="+mn-cs"/>
              </a:rPr>
              <a:t>aoctool</a:t>
            </a:r>
            <a:r>
              <a:rPr lang="en-US" altLang="zh-CN" sz="1200" b="0" i="0" u="none" strike="noStrike" kern="1200" baseline="0" dirty="0" smtClean="0">
                <a:solidFill>
                  <a:schemeClr val="tx1"/>
                </a:solidFill>
                <a:latin typeface="+mn-lt"/>
                <a:ea typeface="+mn-ea"/>
                <a:cs typeface="+mn-cs"/>
              </a:rPr>
              <a:t>(dFF_G_roi1, dFF_R_roi1, dFF_roi_group1);</a:t>
            </a:r>
          </a:p>
          <a:p>
            <a:r>
              <a:rPr lang="en-US" altLang="zh-CN" sz="1200" b="0" i="0" u="none" strike="noStrike" kern="1200" baseline="0" dirty="0" err="1" smtClean="0">
                <a:solidFill>
                  <a:schemeClr val="tx1"/>
                </a:solidFill>
                <a:latin typeface="+mn-lt"/>
                <a:ea typeface="+mn-ea"/>
                <a:cs typeface="+mn-cs"/>
              </a:rPr>
              <a:t>mulcom</a:t>
            </a:r>
            <a:r>
              <a:rPr lang="en-US" altLang="zh-CN" sz="1200" b="0" i="0" u="none" strike="noStrike" kern="1200" baseline="0" dirty="0" smtClean="0">
                <a:solidFill>
                  <a:schemeClr val="tx1"/>
                </a:solidFill>
                <a:latin typeface="+mn-lt"/>
                <a:ea typeface="+mn-ea"/>
                <a:cs typeface="+mn-cs"/>
              </a:rPr>
              <a:t> = </a:t>
            </a:r>
            <a:r>
              <a:rPr lang="en-US" altLang="zh-CN" sz="1200" b="0" i="0" u="none" strike="noStrike" kern="1200" baseline="0" dirty="0" err="1" smtClean="0">
                <a:solidFill>
                  <a:schemeClr val="tx1"/>
                </a:solidFill>
                <a:latin typeface="+mn-lt"/>
                <a:ea typeface="+mn-ea"/>
                <a:cs typeface="+mn-cs"/>
              </a:rPr>
              <a:t>multcompare</a:t>
            </a:r>
            <a:r>
              <a:rPr lang="en-US" altLang="zh-CN" sz="1200" b="0" i="0" u="none" strike="noStrike" kern="1200" baseline="0" dirty="0" smtClean="0">
                <a:solidFill>
                  <a:schemeClr val="tx1"/>
                </a:solidFill>
                <a:latin typeface="+mn-lt"/>
                <a:ea typeface="+mn-ea"/>
                <a:cs typeface="+mn-cs"/>
              </a:rPr>
              <a:t>(stats);</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16</a:t>
            </a:fld>
            <a:endParaRPr lang="en-US"/>
          </a:p>
        </p:txBody>
      </p:sp>
    </p:spTree>
    <p:extLst>
      <p:ext uri="{BB962C8B-B14F-4D97-AF65-F5344CB8AC3E}">
        <p14:creationId xmlns:p14="http://schemas.microsoft.com/office/powerpoint/2010/main" val="6423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20160421-1</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17</a:t>
            </a:fld>
            <a:endParaRPr lang="en-US"/>
          </a:p>
        </p:txBody>
      </p:sp>
    </p:spTree>
    <p:extLst>
      <p:ext uri="{BB962C8B-B14F-4D97-AF65-F5344CB8AC3E}">
        <p14:creationId xmlns:p14="http://schemas.microsoft.com/office/powerpoint/2010/main" val="166110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20160421-2</a:t>
            </a:r>
            <a:endParaRPr lang="zh-CN" altLang="en-US" dirty="0" smtClean="0"/>
          </a:p>
        </p:txBody>
      </p:sp>
      <p:sp>
        <p:nvSpPr>
          <p:cNvPr id="4" name="灯片编号占位符 3"/>
          <p:cNvSpPr>
            <a:spLocks noGrp="1"/>
          </p:cNvSpPr>
          <p:nvPr>
            <p:ph type="sldNum" sz="quarter" idx="10"/>
          </p:nvPr>
        </p:nvSpPr>
        <p:spPr/>
        <p:txBody>
          <a:bodyPr/>
          <a:lstStyle/>
          <a:p>
            <a:fld id="{3DA5DE00-7A46-44A9-83C0-12911A5572C9}" type="slidenum">
              <a:rPr lang="en-US" smtClean="0"/>
              <a:t>18</a:t>
            </a:fld>
            <a:endParaRPr lang="en-US"/>
          </a:p>
        </p:txBody>
      </p:sp>
    </p:spTree>
    <p:extLst>
      <p:ext uri="{BB962C8B-B14F-4D97-AF65-F5344CB8AC3E}">
        <p14:creationId xmlns:p14="http://schemas.microsoft.com/office/powerpoint/2010/main" val="139832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20160510</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20</a:t>
            </a:fld>
            <a:endParaRPr lang="en-US"/>
          </a:p>
        </p:txBody>
      </p:sp>
    </p:spTree>
    <p:extLst>
      <p:ext uri="{BB962C8B-B14F-4D97-AF65-F5344CB8AC3E}">
        <p14:creationId xmlns:p14="http://schemas.microsoft.com/office/powerpoint/2010/main" val="36570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150627-1L-N1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21</a:t>
            </a:fld>
            <a:endParaRPr lang="en-US"/>
          </a:p>
        </p:txBody>
      </p:sp>
    </p:spTree>
    <p:extLst>
      <p:ext uri="{BB962C8B-B14F-4D97-AF65-F5344CB8AC3E}">
        <p14:creationId xmlns:p14="http://schemas.microsoft.com/office/powerpoint/2010/main" val="1928459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20160420-2-roi1</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22</a:t>
            </a:fld>
            <a:endParaRPr lang="en-US"/>
          </a:p>
        </p:txBody>
      </p:sp>
    </p:spTree>
    <p:extLst>
      <p:ext uri="{BB962C8B-B14F-4D97-AF65-F5344CB8AC3E}">
        <p14:creationId xmlns:p14="http://schemas.microsoft.com/office/powerpoint/2010/main" val="3077677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24</a:t>
            </a:fld>
            <a:endParaRPr lang="en-US"/>
          </a:p>
        </p:txBody>
      </p:sp>
    </p:spTree>
    <p:extLst>
      <p:ext uri="{BB962C8B-B14F-4D97-AF65-F5344CB8AC3E}">
        <p14:creationId xmlns:p14="http://schemas.microsoft.com/office/powerpoint/2010/main" val="2548749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20150827-1R-2-neuron3 2-3-3 2-3-4</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25</a:t>
            </a:fld>
            <a:endParaRPr lang="en-US"/>
          </a:p>
        </p:txBody>
      </p:sp>
    </p:spTree>
    <p:extLst>
      <p:ext uri="{BB962C8B-B14F-4D97-AF65-F5344CB8AC3E}">
        <p14:creationId xmlns:p14="http://schemas.microsoft.com/office/powerpoint/2010/main" val="69020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29</a:t>
            </a:fld>
            <a:endParaRPr lang="en-US"/>
          </a:p>
        </p:txBody>
      </p:sp>
    </p:spTree>
    <p:extLst>
      <p:ext uri="{BB962C8B-B14F-4D97-AF65-F5344CB8AC3E}">
        <p14:creationId xmlns:p14="http://schemas.microsoft.com/office/powerpoint/2010/main" val="69177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150807-1R</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30</a:t>
            </a:fld>
            <a:endParaRPr lang="en-US"/>
          </a:p>
        </p:txBody>
      </p:sp>
    </p:spTree>
    <p:extLst>
      <p:ext uri="{BB962C8B-B14F-4D97-AF65-F5344CB8AC3E}">
        <p14:creationId xmlns:p14="http://schemas.microsoft.com/office/powerpoint/2010/main" val="293759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2</a:t>
            </a:fld>
            <a:endParaRPr lang="en-US"/>
          </a:p>
        </p:txBody>
      </p:sp>
    </p:spTree>
    <p:extLst>
      <p:ext uri="{BB962C8B-B14F-4D97-AF65-F5344CB8AC3E}">
        <p14:creationId xmlns:p14="http://schemas.microsoft.com/office/powerpoint/2010/main" val="3572069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150724-1L</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33</a:t>
            </a:fld>
            <a:endParaRPr lang="en-US"/>
          </a:p>
        </p:txBody>
      </p:sp>
    </p:spTree>
    <p:extLst>
      <p:ext uri="{BB962C8B-B14F-4D97-AF65-F5344CB8AC3E}">
        <p14:creationId xmlns:p14="http://schemas.microsoft.com/office/powerpoint/2010/main" val="324305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20150827-1R-neuron2:</a:t>
            </a:r>
            <a:r>
              <a:rPr lang="en-US" altLang="zh-CN" baseline="0" dirty="0" smtClean="0"/>
              <a:t> 121, </a:t>
            </a:r>
            <a:r>
              <a:rPr lang="zh-CN" altLang="en-US" baseline="0" dirty="0" smtClean="0"/>
              <a:t>第一次拍摄， 第二个神经元， </a:t>
            </a:r>
            <a:r>
              <a:rPr lang="en-US" altLang="zh-CN" baseline="0" dirty="0" smtClean="0"/>
              <a:t>claw</a:t>
            </a:r>
            <a:r>
              <a:rPr lang="zh-CN" altLang="en-US" baseline="0" dirty="0" smtClean="0"/>
              <a:t>编号</a:t>
            </a:r>
            <a:r>
              <a:rPr lang="en-US" altLang="zh-CN" baseline="0" dirty="0" smtClean="0"/>
              <a:t>1</a:t>
            </a:r>
            <a:r>
              <a:rPr lang="zh-CN" altLang="en-US" baseline="0" dirty="0" smtClean="0"/>
              <a:t>， 以此类推。</a:t>
            </a:r>
            <a:r>
              <a:rPr lang="zh-CN" altLang="en-US" dirty="0" smtClean="0"/>
              <a:t>此处留待讨论，因为</a:t>
            </a:r>
            <a:r>
              <a:rPr lang="en-US" altLang="zh-CN" dirty="0" smtClean="0"/>
              <a:t>521</a:t>
            </a:r>
            <a:r>
              <a:rPr lang="zh-CN" altLang="en-US" dirty="0" smtClean="0"/>
              <a:t>的强度明显高于</a:t>
            </a:r>
            <a:r>
              <a:rPr lang="en-US" altLang="zh-CN" dirty="0" smtClean="0"/>
              <a:t>121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39</a:t>
            </a:fld>
            <a:endParaRPr lang="en-US"/>
          </a:p>
        </p:txBody>
      </p:sp>
    </p:spTree>
    <p:extLst>
      <p:ext uri="{BB962C8B-B14F-4D97-AF65-F5344CB8AC3E}">
        <p14:creationId xmlns:p14="http://schemas.microsoft.com/office/powerpoint/2010/main" val="3639347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20150827-2R </a:t>
            </a:r>
            <a:r>
              <a:rPr lang="zh-CN" altLang="en-US" dirty="0" smtClean="0"/>
              <a:t>因为红色的会</a:t>
            </a:r>
            <a:r>
              <a:rPr lang="en-US" altLang="zh-CN" dirty="0" smtClean="0"/>
              <a:t>bleach</a:t>
            </a:r>
            <a:r>
              <a:rPr lang="zh-CN" altLang="en-US" dirty="0" smtClean="0"/>
              <a:t>的原因，所有的数据都只选择</a:t>
            </a:r>
            <a:r>
              <a:rPr lang="en-US" altLang="zh-CN" dirty="0" smtClean="0"/>
              <a:t>1-3</a:t>
            </a:r>
            <a:r>
              <a:rPr lang="zh-CN" altLang="en-US" dirty="0" smtClean="0"/>
              <a:t>层进行分析。</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41</a:t>
            </a:fld>
            <a:endParaRPr lang="en-US"/>
          </a:p>
        </p:txBody>
      </p:sp>
    </p:spTree>
    <p:extLst>
      <p:ext uri="{BB962C8B-B14F-4D97-AF65-F5344CB8AC3E}">
        <p14:creationId xmlns:p14="http://schemas.microsoft.com/office/powerpoint/2010/main" val="2786922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1—1 vs 2-2  </a:t>
            </a:r>
            <a:r>
              <a:rPr lang="en-US" altLang="zh-CN" sz="1200" b="1" dirty="0" smtClean="0"/>
              <a:t>20150828-1L</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43</a:t>
            </a:fld>
            <a:endParaRPr lang="en-US"/>
          </a:p>
        </p:txBody>
      </p:sp>
    </p:spTree>
    <p:extLst>
      <p:ext uri="{BB962C8B-B14F-4D97-AF65-F5344CB8AC3E}">
        <p14:creationId xmlns:p14="http://schemas.microsoft.com/office/powerpoint/2010/main" val="337172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1—1 vs 2-2  </a:t>
            </a:r>
            <a:r>
              <a:rPr lang="en-US" altLang="zh-CN" sz="1200" b="1" dirty="0" smtClean="0"/>
              <a:t>20150828-1L</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44</a:t>
            </a:fld>
            <a:endParaRPr lang="en-US"/>
          </a:p>
        </p:txBody>
      </p:sp>
    </p:spTree>
    <p:extLst>
      <p:ext uri="{BB962C8B-B14F-4D97-AF65-F5344CB8AC3E}">
        <p14:creationId xmlns:p14="http://schemas.microsoft.com/office/powerpoint/2010/main" val="1524335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20150828-1R-Neuron2</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45</a:t>
            </a:fld>
            <a:endParaRPr lang="en-US"/>
          </a:p>
        </p:txBody>
      </p:sp>
    </p:spTree>
    <p:extLst>
      <p:ext uri="{BB962C8B-B14F-4D97-AF65-F5344CB8AC3E}">
        <p14:creationId xmlns:p14="http://schemas.microsoft.com/office/powerpoint/2010/main" val="2878699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20150828-1R-Neuron1</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47</a:t>
            </a:fld>
            <a:endParaRPr lang="en-US"/>
          </a:p>
        </p:txBody>
      </p:sp>
    </p:spTree>
    <p:extLst>
      <p:ext uri="{BB962C8B-B14F-4D97-AF65-F5344CB8AC3E}">
        <p14:creationId xmlns:p14="http://schemas.microsoft.com/office/powerpoint/2010/main" val="2556178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20150827-1R-neuron2:</a:t>
            </a:r>
            <a:r>
              <a:rPr lang="en-US" altLang="zh-CN" baseline="0" dirty="0" smtClean="0"/>
              <a:t> 121, </a:t>
            </a:r>
            <a:r>
              <a:rPr lang="zh-CN" altLang="en-US" baseline="0" dirty="0" smtClean="0"/>
              <a:t>第一次拍摄， 第二个神经元， </a:t>
            </a:r>
            <a:r>
              <a:rPr lang="en-US" altLang="zh-CN" baseline="0" dirty="0" smtClean="0"/>
              <a:t>claw</a:t>
            </a:r>
            <a:r>
              <a:rPr lang="zh-CN" altLang="en-US" baseline="0" dirty="0" smtClean="0"/>
              <a:t>编号</a:t>
            </a:r>
            <a:r>
              <a:rPr lang="en-US" altLang="zh-CN" baseline="0" dirty="0" smtClean="0"/>
              <a:t>1</a:t>
            </a:r>
            <a:r>
              <a:rPr lang="zh-CN" altLang="en-US" baseline="0" dirty="0" smtClean="0"/>
              <a:t>， 以此类推。</a:t>
            </a:r>
            <a:r>
              <a:rPr lang="zh-CN" altLang="en-US" dirty="0" smtClean="0"/>
              <a:t>此处留待讨论，因为</a:t>
            </a:r>
            <a:r>
              <a:rPr lang="en-US" altLang="zh-CN" dirty="0" smtClean="0"/>
              <a:t>521</a:t>
            </a:r>
            <a:r>
              <a:rPr lang="zh-CN" altLang="en-US" dirty="0" smtClean="0"/>
              <a:t>的强度明显高于</a:t>
            </a:r>
            <a:r>
              <a:rPr lang="en-US" altLang="zh-CN" dirty="0" smtClean="0"/>
              <a:t>121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49</a:t>
            </a:fld>
            <a:endParaRPr lang="en-US"/>
          </a:p>
        </p:txBody>
      </p:sp>
    </p:spTree>
    <p:extLst>
      <p:ext uri="{BB962C8B-B14F-4D97-AF65-F5344CB8AC3E}">
        <p14:creationId xmlns:p14="http://schemas.microsoft.com/office/powerpoint/2010/main" val="2867343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20150827-2R </a:t>
            </a:r>
            <a:r>
              <a:rPr lang="zh-CN" altLang="en-US" dirty="0" smtClean="0"/>
              <a:t>因为红色的会</a:t>
            </a:r>
            <a:r>
              <a:rPr lang="en-US" altLang="zh-CN" dirty="0" smtClean="0"/>
              <a:t>bleach</a:t>
            </a:r>
            <a:r>
              <a:rPr lang="zh-CN" altLang="en-US" dirty="0" smtClean="0"/>
              <a:t>的原因，所有的数据都只选择</a:t>
            </a:r>
            <a:r>
              <a:rPr lang="en-US" altLang="zh-CN" dirty="0" smtClean="0"/>
              <a:t>1-3</a:t>
            </a:r>
            <a:r>
              <a:rPr lang="zh-CN" altLang="en-US" dirty="0" smtClean="0"/>
              <a:t>层进行分析。</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50</a:t>
            </a:fld>
            <a:endParaRPr lang="en-US"/>
          </a:p>
        </p:txBody>
      </p:sp>
    </p:spTree>
    <p:extLst>
      <p:ext uri="{BB962C8B-B14F-4D97-AF65-F5344CB8AC3E}">
        <p14:creationId xmlns:p14="http://schemas.microsoft.com/office/powerpoint/2010/main" val="1734508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1—1 vs 2-2  </a:t>
            </a:r>
            <a:r>
              <a:rPr lang="en-US" altLang="zh-CN" sz="1200" b="1" dirty="0" smtClean="0"/>
              <a:t>20150828-1L</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51</a:t>
            </a:fld>
            <a:endParaRPr lang="en-US"/>
          </a:p>
        </p:txBody>
      </p:sp>
    </p:spTree>
    <p:extLst>
      <p:ext uri="{BB962C8B-B14F-4D97-AF65-F5344CB8AC3E}">
        <p14:creationId xmlns:p14="http://schemas.microsoft.com/office/powerpoint/2010/main" val="301901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BA2CE524-7DD1-4310-8202-5482E2222D6F}" type="slidenum">
              <a:rPr lang="en-US" smtClean="0"/>
              <a:t>3</a:t>
            </a:fld>
            <a:endParaRPr lang="en-US"/>
          </a:p>
        </p:txBody>
      </p:sp>
    </p:spTree>
    <p:extLst>
      <p:ext uri="{BB962C8B-B14F-4D97-AF65-F5344CB8AC3E}">
        <p14:creationId xmlns:p14="http://schemas.microsoft.com/office/powerpoint/2010/main" val="492222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中间第二个这个意思基本就是说这里绿色的反应大小跟红色的没什么关系咯</a:t>
            </a:r>
            <a:endParaRPr lang="en-US" altLang="zh-CN" dirty="0" smtClean="0"/>
          </a:p>
          <a:p>
            <a:r>
              <a:rPr lang="en-US" altLang="zh-CN" dirty="0" smtClean="0"/>
              <a:t>20150828-1R-Neuron1</a:t>
            </a:r>
          </a:p>
          <a:p>
            <a:r>
              <a:rPr lang="en-US" altLang="zh-CN" dirty="0" smtClean="0"/>
              <a:t>115</a:t>
            </a:r>
          </a:p>
          <a:p>
            <a:r>
              <a:rPr lang="en-US" altLang="zh-CN" dirty="0" smtClean="0"/>
              <a:t>314</a:t>
            </a:r>
          </a:p>
          <a:p>
            <a:r>
              <a:rPr lang="en-US" altLang="zh-CN" dirty="0" smtClean="0"/>
              <a:t>316</a:t>
            </a:r>
          </a:p>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52</a:t>
            </a:fld>
            <a:endParaRPr lang="en-US"/>
          </a:p>
        </p:txBody>
      </p:sp>
    </p:spTree>
    <p:extLst>
      <p:ext uri="{BB962C8B-B14F-4D97-AF65-F5344CB8AC3E}">
        <p14:creationId xmlns:p14="http://schemas.microsoft.com/office/powerpoint/2010/main" val="2591394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20150828-1R-Neuron2</a:t>
            </a:r>
          </a:p>
          <a:p>
            <a:r>
              <a:rPr lang="en-US" altLang="zh-CN" dirty="0" smtClean="0"/>
              <a:t>123 </a:t>
            </a:r>
          </a:p>
          <a:p>
            <a:r>
              <a:rPr lang="en-US" altLang="zh-CN" dirty="0" smtClean="0"/>
              <a:t>224</a:t>
            </a:r>
          </a:p>
          <a:p>
            <a:r>
              <a:rPr lang="en-US" altLang="zh-CN" dirty="0" smtClean="0"/>
              <a:t>322</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53</a:t>
            </a:fld>
            <a:endParaRPr lang="en-US"/>
          </a:p>
        </p:txBody>
      </p:sp>
    </p:spTree>
    <p:extLst>
      <p:ext uri="{BB962C8B-B14F-4D97-AF65-F5344CB8AC3E}">
        <p14:creationId xmlns:p14="http://schemas.microsoft.com/office/powerpoint/2010/main" val="225426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150821-6L</a:t>
            </a:r>
            <a:endParaRPr lang="zh-CN" altLang="en-US" sz="1200" dirty="0" smtClean="0"/>
          </a:p>
          <a:p>
            <a:r>
              <a:rPr lang="en-US" altLang="zh-CN" dirty="0" smtClean="0"/>
              <a:t>3-1</a:t>
            </a:r>
          </a:p>
          <a:p>
            <a:r>
              <a:rPr lang="en-US" altLang="zh-CN" dirty="0" smtClean="0"/>
              <a:t>4-7</a:t>
            </a:r>
          </a:p>
          <a:p>
            <a:r>
              <a:rPr lang="en-US" altLang="zh-CN" dirty="0" smtClean="0"/>
              <a:t>5-5</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54</a:t>
            </a:fld>
            <a:endParaRPr lang="en-US"/>
          </a:p>
        </p:txBody>
      </p:sp>
    </p:spTree>
    <p:extLst>
      <p:ext uri="{BB962C8B-B14F-4D97-AF65-F5344CB8AC3E}">
        <p14:creationId xmlns:p14="http://schemas.microsoft.com/office/powerpoint/2010/main" val="577913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两个</a:t>
            </a:r>
            <a:r>
              <a:rPr lang="en-US" altLang="zh-CN" dirty="0" smtClean="0"/>
              <a:t>complex claw~~~</a:t>
            </a:r>
            <a:r>
              <a:rPr lang="zh-CN" altLang="en-US" dirty="0" smtClean="0"/>
              <a:t>没有显著差异 </a:t>
            </a:r>
            <a:endParaRPr lang="en-US" altLang="zh-CN" dirty="0" smtClean="0"/>
          </a:p>
          <a:p>
            <a:r>
              <a:rPr lang="en-US" altLang="zh-CN" sz="1200" b="1" dirty="0" smtClean="0"/>
              <a:t>150724-1L</a:t>
            </a:r>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55</a:t>
            </a:fld>
            <a:endParaRPr lang="en-US"/>
          </a:p>
        </p:txBody>
      </p:sp>
    </p:spTree>
    <p:extLst>
      <p:ext uri="{BB962C8B-B14F-4D97-AF65-F5344CB8AC3E}">
        <p14:creationId xmlns:p14="http://schemas.microsoft.com/office/powerpoint/2010/main" val="2867777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9769B4-56A6-4782-A202-33EA09C4F10F}" type="slidenum">
              <a:rPr lang="zh-CN" altLang="en-US" smtClean="0"/>
              <a:t>58</a:t>
            </a:fld>
            <a:endParaRPr lang="zh-CN" altLang="en-US"/>
          </a:p>
        </p:txBody>
      </p:sp>
    </p:spTree>
    <p:extLst>
      <p:ext uri="{BB962C8B-B14F-4D97-AF65-F5344CB8AC3E}">
        <p14:creationId xmlns:p14="http://schemas.microsoft.com/office/powerpoint/2010/main" val="2998027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9769B4-56A6-4782-A202-33EA09C4F10F}" type="slidenum">
              <a:rPr lang="zh-CN" altLang="en-US" smtClean="0"/>
              <a:t>59</a:t>
            </a:fld>
            <a:endParaRPr lang="zh-CN" altLang="en-US"/>
          </a:p>
        </p:txBody>
      </p:sp>
    </p:spTree>
    <p:extLst>
      <p:ext uri="{BB962C8B-B14F-4D97-AF65-F5344CB8AC3E}">
        <p14:creationId xmlns:p14="http://schemas.microsoft.com/office/powerpoint/2010/main" val="128116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9769B4-56A6-4782-A202-33EA09C4F10F}" type="slidenum">
              <a:rPr lang="zh-CN" altLang="en-US" smtClean="0"/>
              <a:t>60</a:t>
            </a:fld>
            <a:endParaRPr lang="zh-CN" altLang="en-US"/>
          </a:p>
        </p:txBody>
      </p:sp>
    </p:spTree>
    <p:extLst>
      <p:ext uri="{BB962C8B-B14F-4D97-AF65-F5344CB8AC3E}">
        <p14:creationId xmlns:p14="http://schemas.microsoft.com/office/powerpoint/2010/main" val="158730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A5DE00-7A46-44A9-83C0-12911A5572C9}" type="slidenum">
              <a:rPr lang="en-US" smtClean="0"/>
              <a:t>61</a:t>
            </a:fld>
            <a:endParaRPr lang="en-US"/>
          </a:p>
        </p:txBody>
      </p:sp>
    </p:spTree>
    <p:extLst>
      <p:ext uri="{BB962C8B-B14F-4D97-AF65-F5344CB8AC3E}">
        <p14:creationId xmlns:p14="http://schemas.microsoft.com/office/powerpoint/2010/main" val="18833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BA2CE524-7DD1-4310-8202-5482E2222D6F}" type="slidenum">
              <a:rPr lang="en-US" smtClean="0"/>
              <a:t>8</a:t>
            </a:fld>
            <a:endParaRPr lang="en-US"/>
          </a:p>
        </p:txBody>
      </p:sp>
    </p:spTree>
    <p:extLst>
      <p:ext uri="{BB962C8B-B14F-4D97-AF65-F5344CB8AC3E}">
        <p14:creationId xmlns:p14="http://schemas.microsoft.com/office/powerpoint/2010/main" val="25281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BA2CE524-7DD1-4310-8202-5482E2222D6F}" type="slidenum">
              <a:rPr lang="en-US" smtClean="0"/>
              <a:t>9</a:t>
            </a:fld>
            <a:endParaRPr lang="en-US"/>
          </a:p>
        </p:txBody>
      </p:sp>
    </p:spTree>
    <p:extLst>
      <p:ext uri="{BB962C8B-B14F-4D97-AF65-F5344CB8AC3E}">
        <p14:creationId xmlns:p14="http://schemas.microsoft.com/office/powerpoint/2010/main" val="411880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45A00D-AB7A-4331-9A4C-71530F8FC147}" type="slidenum">
              <a:rPr lang="en-US" smtClean="0"/>
              <a:pPr/>
              <a:t>10</a:t>
            </a:fld>
            <a:endParaRPr lang="en-US"/>
          </a:p>
        </p:txBody>
      </p:sp>
    </p:spTree>
    <p:extLst>
      <p:ext uri="{BB962C8B-B14F-4D97-AF65-F5344CB8AC3E}">
        <p14:creationId xmlns:p14="http://schemas.microsoft.com/office/powerpoint/2010/main" val="241897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45A00D-AB7A-4331-9A4C-71530F8FC147}" type="slidenum">
              <a:rPr lang="en-US" smtClean="0"/>
              <a:pPr/>
              <a:t>12</a:t>
            </a:fld>
            <a:endParaRPr lang="en-US"/>
          </a:p>
        </p:txBody>
      </p:sp>
    </p:spTree>
    <p:extLst>
      <p:ext uri="{BB962C8B-B14F-4D97-AF65-F5344CB8AC3E}">
        <p14:creationId xmlns:p14="http://schemas.microsoft.com/office/powerpoint/2010/main" val="3689602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20160420-3</a:t>
            </a:r>
            <a:endParaRPr lang="zh-CN" altLang="en-US" dirty="0"/>
          </a:p>
        </p:txBody>
      </p:sp>
      <p:sp>
        <p:nvSpPr>
          <p:cNvPr id="4" name="灯片编号占位符 3"/>
          <p:cNvSpPr>
            <a:spLocks noGrp="1"/>
          </p:cNvSpPr>
          <p:nvPr>
            <p:ph type="sldNum" sz="quarter" idx="10"/>
          </p:nvPr>
        </p:nvSpPr>
        <p:spPr/>
        <p:txBody>
          <a:bodyPr/>
          <a:lstStyle/>
          <a:p>
            <a:fld id="{8845A00D-AB7A-4331-9A4C-71530F8FC147}" type="slidenum">
              <a:rPr lang="en-US" smtClean="0"/>
              <a:pPr/>
              <a:t>13</a:t>
            </a:fld>
            <a:endParaRPr lang="en-US"/>
          </a:p>
        </p:txBody>
      </p:sp>
    </p:spTree>
    <p:extLst>
      <p:ext uri="{BB962C8B-B14F-4D97-AF65-F5344CB8AC3E}">
        <p14:creationId xmlns:p14="http://schemas.microsoft.com/office/powerpoint/2010/main" val="35427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45A00D-AB7A-4331-9A4C-71530F8FC147}" type="slidenum">
              <a:rPr lang="en-US" smtClean="0"/>
              <a:pPr/>
              <a:t>14</a:t>
            </a:fld>
            <a:endParaRPr lang="en-US"/>
          </a:p>
        </p:txBody>
      </p:sp>
    </p:spTree>
    <p:extLst>
      <p:ext uri="{BB962C8B-B14F-4D97-AF65-F5344CB8AC3E}">
        <p14:creationId xmlns:p14="http://schemas.microsoft.com/office/powerpoint/2010/main" val="315047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2016-05-28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2016-05-28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8.emf"/><Relationship Id="rId7"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2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3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79.emf"/><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image" Target="../media/image80.emf"/></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6.emf"/></Relationships>
</file>

<file path=ppt/slides/_rels/slide3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1.emf"/><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emf"/><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97.emf"/></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4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102.emf"/></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5.emf"/><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7.emf"/></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emf"/><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3.emf"/></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emf"/><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17.em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119.emf"/></Relationships>
</file>

<file path=ppt/slides/_rels/slide51.xml.rels><?xml version="1.0" encoding="UTF-8" standalone="yes"?>
<Relationships xmlns="http://schemas.openxmlformats.org/package/2006/relationships"><Relationship Id="rId3" Type="http://schemas.openxmlformats.org/officeDocument/2006/relationships/image" Target="../media/image120.emf"/><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74.emf"/><Relationship Id="rId4" Type="http://schemas.openxmlformats.org/officeDocument/2006/relationships/image" Target="../media/image121.emf"/></Relationships>
</file>

<file path=ppt/slides/_rels/slide52.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15.png"/><Relationship Id="rId4" Type="http://schemas.openxmlformats.org/officeDocument/2006/relationships/image" Target="../media/image123.emf"/></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25.emf"/><Relationship Id="rId7"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22.emf"/><Relationship Id="rId4" Type="http://schemas.openxmlformats.org/officeDocument/2006/relationships/image" Target="../media/image126.emf"/></Relationships>
</file>

<file path=ppt/slides/_rels/slide54.xml.rels><?xml version="1.0" encoding="UTF-8" standalone="yes"?>
<Relationships xmlns="http://schemas.openxmlformats.org/package/2006/relationships"><Relationship Id="rId3" Type="http://schemas.openxmlformats.org/officeDocument/2006/relationships/image" Target="../media/image127.emf"/><Relationship Id="rId7"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emf"/></Relationships>
</file>

<file path=ppt/slides/_rels/slide55.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2.emf"/><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134.emf"/><Relationship Id="rId4" Type="http://schemas.openxmlformats.org/officeDocument/2006/relationships/image" Target="../media/image133.emf"/></Relationships>
</file>

<file path=ppt/slides/_rels/slide5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5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1.png"/><Relationship Id="rId7"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2.png"/><Relationship Id="rId9" Type="http://schemas.openxmlformats.org/officeDocument/2006/relationships/image" Target="../media/image151.png"/></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smtClean="0"/>
              <a:t>Mapping the </a:t>
            </a:r>
            <a:r>
              <a:rPr lang="en-US" altLang="zh-CN" dirty="0" smtClean="0"/>
              <a:t>synaptic weight </a:t>
            </a:r>
            <a:r>
              <a:rPr lang="en-US" dirty="0" smtClean="0"/>
              <a:t>using dual-color calcium imaging</a:t>
            </a:r>
            <a:endParaRPr lang="en-US" dirty="0"/>
          </a:p>
        </p:txBody>
      </p:sp>
      <p:sp>
        <p:nvSpPr>
          <p:cNvPr id="3" name="副标题 2"/>
          <p:cNvSpPr>
            <a:spLocks noGrp="1"/>
          </p:cNvSpPr>
          <p:nvPr>
            <p:ph type="subTitle" idx="1"/>
          </p:nvPr>
        </p:nvSpPr>
        <p:spPr/>
        <p:txBody>
          <a:bodyPr/>
          <a:lstStyle/>
          <a:p>
            <a:r>
              <a:rPr lang="en-US" dirty="0" smtClean="0"/>
              <a:t>20160511</a:t>
            </a:r>
            <a:endParaRPr lang="en-US" dirty="0"/>
          </a:p>
        </p:txBody>
      </p:sp>
    </p:spTree>
    <p:extLst>
      <p:ext uri="{BB962C8B-B14F-4D97-AF65-F5344CB8AC3E}">
        <p14:creationId xmlns:p14="http://schemas.microsoft.com/office/powerpoint/2010/main" val="3847333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373131" y="3450524"/>
            <a:ext cx="4235382" cy="2895145"/>
          </a:xfrm>
          <a:prstGeom prst="rect">
            <a:avLst/>
          </a:prstGeom>
        </p:spPr>
      </p:pic>
      <p:grpSp>
        <p:nvGrpSpPr>
          <p:cNvPr id="5" name="组合 4"/>
          <p:cNvGrpSpPr/>
          <p:nvPr/>
        </p:nvGrpSpPr>
        <p:grpSpPr>
          <a:xfrm>
            <a:off x="671208" y="1552245"/>
            <a:ext cx="3813243" cy="1750964"/>
            <a:chOff x="323850" y="2133600"/>
            <a:chExt cx="8496300" cy="3901330"/>
          </a:xfrm>
        </p:grpSpPr>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2693988"/>
              <a:ext cx="2678113"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0725" y="2693988"/>
              <a:ext cx="26797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2038" y="2693988"/>
              <a:ext cx="2678112"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0"/>
            <p:cNvSpPr txBox="1">
              <a:spLocks noChangeArrowheads="1"/>
            </p:cNvSpPr>
            <p:nvPr/>
          </p:nvSpPr>
          <p:spPr bwMode="auto">
            <a:xfrm>
              <a:off x="3800565" y="2133600"/>
              <a:ext cx="1600021" cy="51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b="1" dirty="0">
                  <a:cs typeface="Arial" panose="020B0604020202020204" pitchFamily="34" charset="0"/>
                </a:rPr>
                <a:t>G-CaMP3</a:t>
              </a:r>
            </a:p>
          </p:txBody>
        </p:sp>
        <p:sp>
          <p:nvSpPr>
            <p:cNvPr id="10" name="TextBox 11"/>
            <p:cNvSpPr txBox="1">
              <a:spLocks noChangeArrowheads="1"/>
            </p:cNvSpPr>
            <p:nvPr/>
          </p:nvSpPr>
          <p:spPr bwMode="auto">
            <a:xfrm>
              <a:off x="6393527" y="2133600"/>
              <a:ext cx="2075788" cy="51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b="1" dirty="0">
                  <a:cs typeface="Arial" panose="020B0604020202020204" pitchFamily="34" charset="0"/>
                </a:rPr>
                <a:t>Syt-RGECO1</a:t>
              </a:r>
            </a:p>
          </p:txBody>
        </p:sp>
        <p:sp>
          <p:nvSpPr>
            <p:cNvPr id="11" name="TextBox 12"/>
            <p:cNvSpPr txBox="1">
              <a:spLocks noChangeArrowheads="1"/>
            </p:cNvSpPr>
            <p:nvPr/>
          </p:nvSpPr>
          <p:spPr bwMode="auto">
            <a:xfrm>
              <a:off x="1187450" y="2133600"/>
              <a:ext cx="1296988" cy="56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50" b="1" dirty="0">
                  <a:cs typeface="Arial" panose="020B0604020202020204" pitchFamily="34" charset="0"/>
                </a:rPr>
                <a:t>Merge</a:t>
              </a:r>
            </a:p>
          </p:txBody>
        </p:sp>
        <p:sp>
          <p:nvSpPr>
            <p:cNvPr id="12" name="TextBox 7"/>
            <p:cNvSpPr txBox="1">
              <a:spLocks noChangeArrowheads="1"/>
            </p:cNvSpPr>
            <p:nvPr/>
          </p:nvSpPr>
          <p:spPr bwMode="auto">
            <a:xfrm>
              <a:off x="1244955" y="5520612"/>
              <a:ext cx="6335713" cy="51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900" b="1" dirty="0">
                  <a:cs typeface="Arial" panose="020B0604020202020204" pitchFamily="34" charset="0"/>
                </a:rPr>
                <a:t>GH146-GAL4 &gt; </a:t>
              </a:r>
              <a:r>
                <a:rPr lang="en-US" altLang="zh-CN" sz="900" b="1" dirty="0">
                  <a:solidFill>
                    <a:srgbClr val="00FF00"/>
                  </a:solidFill>
                  <a:cs typeface="Arial" panose="020B0604020202020204" pitchFamily="34" charset="0"/>
                </a:rPr>
                <a:t>UAS-GCaMP3</a:t>
              </a:r>
              <a:r>
                <a:rPr lang="en-US" altLang="zh-CN" sz="900" b="1" dirty="0">
                  <a:cs typeface="Arial" panose="020B0604020202020204" pitchFamily="34" charset="0"/>
                </a:rPr>
                <a:t>, </a:t>
              </a:r>
              <a:r>
                <a:rPr lang="en-US" altLang="zh-CN" sz="900" b="1" dirty="0">
                  <a:solidFill>
                    <a:srgbClr val="FF0000"/>
                  </a:solidFill>
                  <a:cs typeface="Arial" panose="020B0604020202020204" pitchFamily="34" charset="0"/>
                </a:rPr>
                <a:t>UAS-syt-RGECO1</a:t>
              </a:r>
            </a:p>
          </p:txBody>
        </p:sp>
      </p:grpSp>
      <p:sp>
        <p:nvSpPr>
          <p:cNvPr id="13" name="文本框 12"/>
          <p:cNvSpPr txBox="1"/>
          <p:nvPr/>
        </p:nvSpPr>
        <p:spPr>
          <a:xfrm>
            <a:off x="2679979" y="6393894"/>
            <a:ext cx="1888659" cy="261610"/>
          </a:xfrm>
          <a:prstGeom prst="rect">
            <a:avLst/>
          </a:prstGeom>
          <a:noFill/>
        </p:spPr>
        <p:txBody>
          <a:bodyPr wrap="none" rtlCol="0">
            <a:spAutoFit/>
          </a:bodyPr>
          <a:lstStyle/>
          <a:p>
            <a:r>
              <a:rPr lang="en-US" altLang="zh-CN" sz="1100" dirty="0" err="1"/>
              <a:t>Pech</a:t>
            </a:r>
            <a:r>
              <a:rPr lang="en-US" altLang="zh-CN" sz="1100" dirty="0"/>
              <a:t> </a:t>
            </a:r>
            <a:r>
              <a:rPr lang="en-US" altLang="zh-CN" sz="1100" i="1" dirty="0"/>
              <a:t>et al.</a:t>
            </a:r>
            <a:r>
              <a:rPr lang="en-US" altLang="zh-CN" sz="1100" dirty="0"/>
              <a:t>, 2015, Cell Reports</a:t>
            </a:r>
            <a:endParaRPr lang="zh-CN" altLang="en-US" sz="1100" dirty="0"/>
          </a:p>
        </p:txBody>
      </p:sp>
      <p:sp>
        <p:nvSpPr>
          <p:cNvPr id="1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lvl="0" algn="ctr">
              <a:spcBef>
                <a:spcPct val="0"/>
              </a:spcBef>
              <a:defRPr/>
            </a:pPr>
            <a:r>
              <a:rPr lang="en-US" sz="2800" b="1" dirty="0"/>
              <a:t>Locate the red indicators to synapses</a:t>
            </a:r>
          </a:p>
        </p:txBody>
      </p:sp>
      <p:cxnSp>
        <p:nvCxnSpPr>
          <p:cNvPr id="19" name="直接连接符 18"/>
          <p:cNvCxnSpPr/>
          <p:nvPr/>
        </p:nvCxnSpPr>
        <p:spPr>
          <a:xfrm>
            <a:off x="5069591" y="1967743"/>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94587" y="1783077"/>
            <a:ext cx="565924" cy="369332"/>
          </a:xfrm>
          <a:prstGeom prst="rect">
            <a:avLst/>
          </a:prstGeom>
          <a:solidFill>
            <a:schemeClr val="bg1"/>
          </a:solidFill>
          <a:ln>
            <a:solidFill>
              <a:schemeClr val="tx1"/>
            </a:solidFill>
          </a:ln>
        </p:spPr>
        <p:txBody>
          <a:bodyPr wrap="none" rtlCol="0">
            <a:spAutoFit/>
          </a:bodyPr>
          <a:lstStyle/>
          <a:p>
            <a:r>
              <a:rPr lang="en-US" altLang="zh-CN" dirty="0" smtClean="0"/>
              <a:t>UAS</a:t>
            </a:r>
            <a:endParaRPr lang="zh-CN" altLang="en-US" dirty="0"/>
          </a:p>
        </p:txBody>
      </p:sp>
      <p:sp>
        <p:nvSpPr>
          <p:cNvPr id="17" name="文本框 16"/>
          <p:cNvSpPr txBox="1"/>
          <p:nvPr/>
        </p:nvSpPr>
        <p:spPr>
          <a:xfrm>
            <a:off x="6228557" y="1786717"/>
            <a:ext cx="452560" cy="369332"/>
          </a:xfrm>
          <a:prstGeom prst="rect">
            <a:avLst/>
          </a:prstGeom>
          <a:solidFill>
            <a:schemeClr val="bg1"/>
          </a:solidFill>
          <a:ln>
            <a:solidFill>
              <a:schemeClr val="tx1"/>
            </a:solidFill>
          </a:ln>
        </p:spPr>
        <p:txBody>
          <a:bodyPr wrap="none" rtlCol="0">
            <a:spAutoFit/>
          </a:bodyPr>
          <a:lstStyle/>
          <a:p>
            <a:r>
              <a:rPr lang="en-US" altLang="zh-CN" dirty="0" err="1"/>
              <a:t>syt</a:t>
            </a:r>
            <a:endParaRPr lang="zh-CN" altLang="en-US" dirty="0"/>
          </a:p>
        </p:txBody>
      </p:sp>
      <p:sp>
        <p:nvSpPr>
          <p:cNvPr id="20" name="文本框 19"/>
          <p:cNvSpPr txBox="1"/>
          <p:nvPr/>
        </p:nvSpPr>
        <p:spPr>
          <a:xfrm>
            <a:off x="6961625" y="1783077"/>
            <a:ext cx="1221360" cy="369332"/>
          </a:xfrm>
          <a:prstGeom prst="rect">
            <a:avLst/>
          </a:prstGeom>
          <a:solidFill>
            <a:schemeClr val="bg1"/>
          </a:solidFill>
          <a:ln>
            <a:solidFill>
              <a:schemeClr val="tx1"/>
            </a:solidFill>
          </a:ln>
        </p:spPr>
        <p:txBody>
          <a:bodyPr wrap="none" rtlCol="0">
            <a:spAutoFit/>
          </a:bodyPr>
          <a:lstStyle/>
          <a:p>
            <a:r>
              <a:rPr lang="en-US" altLang="zh-CN" dirty="0" smtClean="0"/>
              <a:t>j-RCaMP1b</a:t>
            </a:r>
            <a:endParaRPr lang="zh-CN" altLang="en-US" dirty="0"/>
          </a:p>
        </p:txBody>
      </p:sp>
      <p:cxnSp>
        <p:nvCxnSpPr>
          <p:cNvPr id="22" name="直接连接符 21"/>
          <p:cNvCxnSpPr/>
          <p:nvPr/>
        </p:nvCxnSpPr>
        <p:spPr>
          <a:xfrm>
            <a:off x="5069591" y="2585622"/>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394587" y="2400956"/>
            <a:ext cx="565924" cy="369332"/>
          </a:xfrm>
          <a:prstGeom prst="rect">
            <a:avLst/>
          </a:prstGeom>
          <a:solidFill>
            <a:schemeClr val="bg1"/>
          </a:solidFill>
          <a:ln>
            <a:solidFill>
              <a:schemeClr val="tx1"/>
            </a:solidFill>
          </a:ln>
        </p:spPr>
        <p:txBody>
          <a:bodyPr wrap="none" rtlCol="0">
            <a:spAutoFit/>
          </a:bodyPr>
          <a:lstStyle/>
          <a:p>
            <a:r>
              <a:rPr lang="en-US" altLang="zh-CN" dirty="0" smtClean="0"/>
              <a:t>UAS</a:t>
            </a:r>
            <a:endParaRPr lang="zh-CN" altLang="en-US" dirty="0"/>
          </a:p>
        </p:txBody>
      </p:sp>
      <p:sp>
        <p:nvSpPr>
          <p:cNvPr id="24" name="文本框 23"/>
          <p:cNvSpPr txBox="1"/>
          <p:nvPr/>
        </p:nvSpPr>
        <p:spPr>
          <a:xfrm>
            <a:off x="6228557" y="2404596"/>
            <a:ext cx="496290" cy="369332"/>
          </a:xfrm>
          <a:prstGeom prst="rect">
            <a:avLst/>
          </a:prstGeom>
          <a:solidFill>
            <a:schemeClr val="bg1"/>
          </a:solidFill>
          <a:ln>
            <a:solidFill>
              <a:schemeClr val="tx1"/>
            </a:solidFill>
          </a:ln>
        </p:spPr>
        <p:txBody>
          <a:bodyPr wrap="none" rtlCol="0">
            <a:spAutoFit/>
          </a:bodyPr>
          <a:lstStyle/>
          <a:p>
            <a:r>
              <a:rPr lang="en-US" altLang="zh-CN" dirty="0" err="1" smtClean="0"/>
              <a:t>syp</a:t>
            </a:r>
            <a:endParaRPr lang="zh-CN" altLang="en-US" dirty="0"/>
          </a:p>
        </p:txBody>
      </p:sp>
      <p:sp>
        <p:nvSpPr>
          <p:cNvPr id="25" name="文本框 24"/>
          <p:cNvSpPr txBox="1"/>
          <p:nvPr/>
        </p:nvSpPr>
        <p:spPr>
          <a:xfrm>
            <a:off x="6961625" y="2400956"/>
            <a:ext cx="1221360" cy="369332"/>
          </a:xfrm>
          <a:prstGeom prst="rect">
            <a:avLst/>
          </a:prstGeom>
          <a:solidFill>
            <a:schemeClr val="bg1"/>
          </a:solidFill>
          <a:ln>
            <a:solidFill>
              <a:schemeClr val="tx1"/>
            </a:solidFill>
          </a:ln>
        </p:spPr>
        <p:txBody>
          <a:bodyPr wrap="none" rtlCol="0">
            <a:spAutoFit/>
          </a:bodyPr>
          <a:lstStyle/>
          <a:p>
            <a:r>
              <a:rPr lang="en-US" altLang="zh-CN" dirty="0" smtClean="0"/>
              <a:t>j-RCaMP1b</a:t>
            </a:r>
            <a:endParaRPr lang="zh-CN" altLang="en-US" dirty="0"/>
          </a:p>
        </p:txBody>
      </p:sp>
      <p:cxnSp>
        <p:nvCxnSpPr>
          <p:cNvPr id="26" name="直接连接符 25"/>
          <p:cNvCxnSpPr/>
          <p:nvPr/>
        </p:nvCxnSpPr>
        <p:spPr>
          <a:xfrm>
            <a:off x="5069591" y="3203732"/>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209862" y="3019066"/>
            <a:ext cx="870495" cy="369332"/>
          </a:xfrm>
          <a:prstGeom prst="rect">
            <a:avLst/>
          </a:prstGeom>
          <a:solidFill>
            <a:schemeClr val="bg1"/>
          </a:solidFill>
          <a:ln>
            <a:solidFill>
              <a:schemeClr val="tx1"/>
            </a:solidFill>
          </a:ln>
        </p:spPr>
        <p:txBody>
          <a:bodyPr wrap="none" rtlCol="0">
            <a:spAutoFit/>
          </a:bodyPr>
          <a:lstStyle/>
          <a:p>
            <a:r>
              <a:rPr lang="en-US" altLang="zh-CN" dirty="0" err="1" smtClean="0"/>
              <a:t>LexAop</a:t>
            </a:r>
            <a:endParaRPr lang="zh-CN" altLang="en-US" dirty="0"/>
          </a:p>
        </p:txBody>
      </p:sp>
      <p:sp>
        <p:nvSpPr>
          <p:cNvPr id="28" name="文本框 27"/>
          <p:cNvSpPr txBox="1"/>
          <p:nvPr/>
        </p:nvSpPr>
        <p:spPr>
          <a:xfrm>
            <a:off x="6228557" y="3022706"/>
            <a:ext cx="452560" cy="369332"/>
          </a:xfrm>
          <a:prstGeom prst="rect">
            <a:avLst/>
          </a:prstGeom>
          <a:solidFill>
            <a:schemeClr val="bg1"/>
          </a:solidFill>
          <a:ln>
            <a:solidFill>
              <a:schemeClr val="tx1"/>
            </a:solidFill>
          </a:ln>
        </p:spPr>
        <p:txBody>
          <a:bodyPr wrap="none" rtlCol="0">
            <a:spAutoFit/>
          </a:bodyPr>
          <a:lstStyle/>
          <a:p>
            <a:r>
              <a:rPr lang="en-US" altLang="zh-CN" dirty="0" err="1"/>
              <a:t>syt</a:t>
            </a:r>
            <a:endParaRPr lang="zh-CN" altLang="en-US" dirty="0"/>
          </a:p>
        </p:txBody>
      </p:sp>
      <p:sp>
        <p:nvSpPr>
          <p:cNvPr id="29" name="文本框 28"/>
          <p:cNvSpPr txBox="1"/>
          <p:nvPr/>
        </p:nvSpPr>
        <p:spPr>
          <a:xfrm>
            <a:off x="6961625" y="3019066"/>
            <a:ext cx="1221360" cy="369332"/>
          </a:xfrm>
          <a:prstGeom prst="rect">
            <a:avLst/>
          </a:prstGeom>
          <a:solidFill>
            <a:schemeClr val="bg1"/>
          </a:solidFill>
          <a:ln>
            <a:solidFill>
              <a:schemeClr val="tx1"/>
            </a:solidFill>
          </a:ln>
        </p:spPr>
        <p:txBody>
          <a:bodyPr wrap="none" rtlCol="0">
            <a:spAutoFit/>
          </a:bodyPr>
          <a:lstStyle/>
          <a:p>
            <a:r>
              <a:rPr lang="en-US" altLang="zh-CN" dirty="0" smtClean="0"/>
              <a:t>j-RCaMP1b</a:t>
            </a:r>
            <a:endParaRPr lang="zh-CN" altLang="en-US" dirty="0"/>
          </a:p>
        </p:txBody>
      </p:sp>
      <p:cxnSp>
        <p:nvCxnSpPr>
          <p:cNvPr id="30" name="直接连接符 29"/>
          <p:cNvCxnSpPr/>
          <p:nvPr/>
        </p:nvCxnSpPr>
        <p:spPr>
          <a:xfrm>
            <a:off x="5069591" y="3821611"/>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209862" y="3636970"/>
            <a:ext cx="870495" cy="369332"/>
          </a:xfrm>
          <a:prstGeom prst="rect">
            <a:avLst/>
          </a:prstGeom>
          <a:solidFill>
            <a:schemeClr val="bg1"/>
          </a:solidFill>
          <a:ln>
            <a:solidFill>
              <a:schemeClr val="tx1"/>
            </a:solidFill>
          </a:ln>
        </p:spPr>
        <p:txBody>
          <a:bodyPr wrap="none" rtlCol="0">
            <a:spAutoFit/>
          </a:bodyPr>
          <a:lstStyle/>
          <a:p>
            <a:r>
              <a:rPr lang="en-US" altLang="zh-CN" dirty="0" err="1" smtClean="0"/>
              <a:t>LexAop</a:t>
            </a:r>
            <a:endParaRPr lang="zh-CN" altLang="en-US" dirty="0"/>
          </a:p>
        </p:txBody>
      </p:sp>
      <p:sp>
        <p:nvSpPr>
          <p:cNvPr id="32" name="文本框 31"/>
          <p:cNvSpPr txBox="1"/>
          <p:nvPr/>
        </p:nvSpPr>
        <p:spPr>
          <a:xfrm>
            <a:off x="6228557" y="3640585"/>
            <a:ext cx="496290" cy="369332"/>
          </a:xfrm>
          <a:prstGeom prst="rect">
            <a:avLst/>
          </a:prstGeom>
          <a:solidFill>
            <a:schemeClr val="bg1"/>
          </a:solidFill>
          <a:ln>
            <a:solidFill>
              <a:schemeClr val="tx1"/>
            </a:solidFill>
          </a:ln>
        </p:spPr>
        <p:txBody>
          <a:bodyPr wrap="none" rtlCol="0">
            <a:spAutoFit/>
          </a:bodyPr>
          <a:lstStyle/>
          <a:p>
            <a:r>
              <a:rPr lang="en-US" altLang="zh-CN" dirty="0" err="1" smtClean="0"/>
              <a:t>syp</a:t>
            </a:r>
            <a:endParaRPr lang="zh-CN" altLang="en-US" dirty="0"/>
          </a:p>
        </p:txBody>
      </p:sp>
      <p:sp>
        <p:nvSpPr>
          <p:cNvPr id="33" name="文本框 32"/>
          <p:cNvSpPr txBox="1"/>
          <p:nvPr/>
        </p:nvSpPr>
        <p:spPr>
          <a:xfrm>
            <a:off x="6961625" y="3636945"/>
            <a:ext cx="1221360" cy="369332"/>
          </a:xfrm>
          <a:prstGeom prst="rect">
            <a:avLst/>
          </a:prstGeom>
          <a:solidFill>
            <a:schemeClr val="bg1"/>
          </a:solidFill>
          <a:ln>
            <a:solidFill>
              <a:schemeClr val="tx1"/>
            </a:solidFill>
          </a:ln>
        </p:spPr>
        <p:txBody>
          <a:bodyPr wrap="none" rtlCol="0">
            <a:spAutoFit/>
          </a:bodyPr>
          <a:lstStyle/>
          <a:p>
            <a:r>
              <a:rPr lang="en-US" altLang="zh-CN" dirty="0" smtClean="0"/>
              <a:t>j-RCaMP1b</a:t>
            </a:r>
            <a:endParaRPr lang="zh-CN" altLang="en-US" dirty="0"/>
          </a:p>
        </p:txBody>
      </p:sp>
      <p:cxnSp>
        <p:nvCxnSpPr>
          <p:cNvPr id="50" name="直接连接符 49"/>
          <p:cNvCxnSpPr/>
          <p:nvPr/>
        </p:nvCxnSpPr>
        <p:spPr>
          <a:xfrm>
            <a:off x="5069591" y="4435911"/>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394587" y="4251245"/>
            <a:ext cx="565924" cy="369332"/>
          </a:xfrm>
          <a:prstGeom prst="rect">
            <a:avLst/>
          </a:prstGeom>
          <a:solidFill>
            <a:schemeClr val="bg1"/>
          </a:solidFill>
          <a:ln>
            <a:solidFill>
              <a:schemeClr val="tx1"/>
            </a:solidFill>
          </a:ln>
        </p:spPr>
        <p:txBody>
          <a:bodyPr wrap="none" rtlCol="0">
            <a:spAutoFit/>
          </a:bodyPr>
          <a:lstStyle/>
          <a:p>
            <a:r>
              <a:rPr lang="en-US" altLang="zh-CN" dirty="0" smtClean="0"/>
              <a:t>UAS</a:t>
            </a:r>
            <a:endParaRPr lang="zh-CN" altLang="en-US" dirty="0"/>
          </a:p>
        </p:txBody>
      </p:sp>
      <p:sp>
        <p:nvSpPr>
          <p:cNvPr id="52" name="文本框 51"/>
          <p:cNvSpPr txBox="1"/>
          <p:nvPr/>
        </p:nvSpPr>
        <p:spPr>
          <a:xfrm>
            <a:off x="6228557" y="4254885"/>
            <a:ext cx="452560" cy="369332"/>
          </a:xfrm>
          <a:prstGeom prst="rect">
            <a:avLst/>
          </a:prstGeom>
          <a:solidFill>
            <a:schemeClr val="bg1"/>
          </a:solidFill>
          <a:ln>
            <a:solidFill>
              <a:schemeClr val="tx1"/>
            </a:solidFill>
          </a:ln>
        </p:spPr>
        <p:txBody>
          <a:bodyPr wrap="none" rtlCol="0">
            <a:spAutoFit/>
          </a:bodyPr>
          <a:lstStyle/>
          <a:p>
            <a:r>
              <a:rPr lang="en-US" altLang="zh-CN" dirty="0" err="1"/>
              <a:t>syt</a:t>
            </a:r>
            <a:endParaRPr lang="zh-CN" altLang="en-US" dirty="0"/>
          </a:p>
        </p:txBody>
      </p:sp>
      <p:sp>
        <p:nvSpPr>
          <p:cNvPr id="53" name="文本框 52"/>
          <p:cNvSpPr txBox="1"/>
          <p:nvPr/>
        </p:nvSpPr>
        <p:spPr>
          <a:xfrm>
            <a:off x="6961625" y="4251245"/>
            <a:ext cx="1189300" cy="369332"/>
          </a:xfrm>
          <a:prstGeom prst="rect">
            <a:avLst/>
          </a:prstGeom>
          <a:solidFill>
            <a:schemeClr val="bg1"/>
          </a:solidFill>
          <a:ln>
            <a:solidFill>
              <a:schemeClr val="tx1"/>
            </a:solidFill>
          </a:ln>
        </p:spPr>
        <p:txBody>
          <a:bodyPr wrap="none" rtlCol="0">
            <a:spAutoFit/>
          </a:bodyPr>
          <a:lstStyle/>
          <a:p>
            <a:r>
              <a:rPr lang="en-US" altLang="zh-CN" dirty="0" smtClean="0"/>
              <a:t>j-RGECO1a</a:t>
            </a:r>
            <a:endParaRPr lang="zh-CN" altLang="en-US" dirty="0"/>
          </a:p>
        </p:txBody>
      </p:sp>
      <p:cxnSp>
        <p:nvCxnSpPr>
          <p:cNvPr id="54" name="直接连接符 53"/>
          <p:cNvCxnSpPr/>
          <p:nvPr/>
        </p:nvCxnSpPr>
        <p:spPr>
          <a:xfrm>
            <a:off x="5069591" y="5053790"/>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394587" y="4869124"/>
            <a:ext cx="565924" cy="369332"/>
          </a:xfrm>
          <a:prstGeom prst="rect">
            <a:avLst/>
          </a:prstGeom>
          <a:solidFill>
            <a:schemeClr val="bg1"/>
          </a:solidFill>
          <a:ln>
            <a:solidFill>
              <a:schemeClr val="tx1"/>
            </a:solidFill>
          </a:ln>
        </p:spPr>
        <p:txBody>
          <a:bodyPr wrap="none" rtlCol="0">
            <a:spAutoFit/>
          </a:bodyPr>
          <a:lstStyle/>
          <a:p>
            <a:r>
              <a:rPr lang="en-US" altLang="zh-CN" dirty="0" smtClean="0"/>
              <a:t>UAS</a:t>
            </a:r>
            <a:endParaRPr lang="zh-CN" altLang="en-US" dirty="0"/>
          </a:p>
        </p:txBody>
      </p:sp>
      <p:sp>
        <p:nvSpPr>
          <p:cNvPr id="56" name="文本框 55"/>
          <p:cNvSpPr txBox="1"/>
          <p:nvPr/>
        </p:nvSpPr>
        <p:spPr>
          <a:xfrm>
            <a:off x="6228557" y="4872764"/>
            <a:ext cx="496290" cy="369332"/>
          </a:xfrm>
          <a:prstGeom prst="rect">
            <a:avLst/>
          </a:prstGeom>
          <a:solidFill>
            <a:schemeClr val="bg1"/>
          </a:solidFill>
          <a:ln>
            <a:solidFill>
              <a:schemeClr val="tx1"/>
            </a:solidFill>
          </a:ln>
        </p:spPr>
        <p:txBody>
          <a:bodyPr wrap="none" rtlCol="0">
            <a:spAutoFit/>
          </a:bodyPr>
          <a:lstStyle/>
          <a:p>
            <a:r>
              <a:rPr lang="en-US" altLang="zh-CN" dirty="0" err="1" smtClean="0"/>
              <a:t>syp</a:t>
            </a:r>
            <a:endParaRPr lang="zh-CN" altLang="en-US" dirty="0"/>
          </a:p>
        </p:txBody>
      </p:sp>
      <p:sp>
        <p:nvSpPr>
          <p:cNvPr id="57" name="文本框 56"/>
          <p:cNvSpPr txBox="1"/>
          <p:nvPr/>
        </p:nvSpPr>
        <p:spPr>
          <a:xfrm>
            <a:off x="6961625" y="4869124"/>
            <a:ext cx="1189300" cy="369332"/>
          </a:xfrm>
          <a:prstGeom prst="rect">
            <a:avLst/>
          </a:prstGeom>
          <a:solidFill>
            <a:schemeClr val="bg1"/>
          </a:solidFill>
          <a:ln>
            <a:solidFill>
              <a:schemeClr val="tx1"/>
            </a:solidFill>
          </a:ln>
        </p:spPr>
        <p:txBody>
          <a:bodyPr wrap="none" rtlCol="0">
            <a:spAutoFit/>
          </a:bodyPr>
          <a:lstStyle/>
          <a:p>
            <a:r>
              <a:rPr lang="en-US" altLang="zh-CN" dirty="0" smtClean="0"/>
              <a:t>j-RGECO1a</a:t>
            </a:r>
            <a:endParaRPr lang="zh-CN" altLang="en-US" dirty="0"/>
          </a:p>
        </p:txBody>
      </p:sp>
      <p:cxnSp>
        <p:nvCxnSpPr>
          <p:cNvPr id="58" name="直接连接符 57"/>
          <p:cNvCxnSpPr/>
          <p:nvPr/>
        </p:nvCxnSpPr>
        <p:spPr>
          <a:xfrm>
            <a:off x="5069591" y="5671900"/>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5209862" y="5487234"/>
            <a:ext cx="870495" cy="369332"/>
          </a:xfrm>
          <a:prstGeom prst="rect">
            <a:avLst/>
          </a:prstGeom>
          <a:solidFill>
            <a:schemeClr val="bg1"/>
          </a:solidFill>
          <a:ln>
            <a:solidFill>
              <a:schemeClr val="tx1"/>
            </a:solidFill>
          </a:ln>
        </p:spPr>
        <p:txBody>
          <a:bodyPr wrap="none" rtlCol="0">
            <a:spAutoFit/>
          </a:bodyPr>
          <a:lstStyle/>
          <a:p>
            <a:r>
              <a:rPr lang="en-US" altLang="zh-CN" dirty="0" err="1" smtClean="0"/>
              <a:t>LexAop</a:t>
            </a:r>
            <a:endParaRPr lang="zh-CN" altLang="en-US" dirty="0"/>
          </a:p>
        </p:txBody>
      </p:sp>
      <p:sp>
        <p:nvSpPr>
          <p:cNvPr id="60" name="文本框 59"/>
          <p:cNvSpPr txBox="1"/>
          <p:nvPr/>
        </p:nvSpPr>
        <p:spPr>
          <a:xfrm>
            <a:off x="6228557" y="5490874"/>
            <a:ext cx="452560" cy="369332"/>
          </a:xfrm>
          <a:prstGeom prst="rect">
            <a:avLst/>
          </a:prstGeom>
          <a:solidFill>
            <a:schemeClr val="bg1"/>
          </a:solidFill>
          <a:ln>
            <a:solidFill>
              <a:schemeClr val="tx1"/>
            </a:solidFill>
          </a:ln>
        </p:spPr>
        <p:txBody>
          <a:bodyPr wrap="none" rtlCol="0">
            <a:spAutoFit/>
          </a:bodyPr>
          <a:lstStyle/>
          <a:p>
            <a:r>
              <a:rPr lang="en-US" altLang="zh-CN" dirty="0" err="1"/>
              <a:t>syt</a:t>
            </a:r>
            <a:endParaRPr lang="zh-CN" altLang="en-US" dirty="0"/>
          </a:p>
        </p:txBody>
      </p:sp>
      <p:sp>
        <p:nvSpPr>
          <p:cNvPr id="61" name="文本框 60"/>
          <p:cNvSpPr txBox="1"/>
          <p:nvPr/>
        </p:nvSpPr>
        <p:spPr>
          <a:xfrm>
            <a:off x="6961625" y="5487234"/>
            <a:ext cx="1189300" cy="369332"/>
          </a:xfrm>
          <a:prstGeom prst="rect">
            <a:avLst/>
          </a:prstGeom>
          <a:solidFill>
            <a:schemeClr val="bg1"/>
          </a:solidFill>
          <a:ln>
            <a:solidFill>
              <a:schemeClr val="tx1"/>
            </a:solidFill>
          </a:ln>
        </p:spPr>
        <p:txBody>
          <a:bodyPr wrap="none" rtlCol="0">
            <a:spAutoFit/>
          </a:bodyPr>
          <a:lstStyle/>
          <a:p>
            <a:r>
              <a:rPr lang="en-US" altLang="zh-CN" dirty="0" smtClean="0"/>
              <a:t>j-RGECO1a</a:t>
            </a:r>
            <a:endParaRPr lang="zh-CN" altLang="en-US" dirty="0"/>
          </a:p>
        </p:txBody>
      </p:sp>
      <p:cxnSp>
        <p:nvCxnSpPr>
          <p:cNvPr id="62" name="直接连接符 61"/>
          <p:cNvCxnSpPr/>
          <p:nvPr/>
        </p:nvCxnSpPr>
        <p:spPr>
          <a:xfrm>
            <a:off x="5069591" y="6289779"/>
            <a:ext cx="3437651" cy="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5209862" y="6105138"/>
            <a:ext cx="870495" cy="369332"/>
          </a:xfrm>
          <a:prstGeom prst="rect">
            <a:avLst/>
          </a:prstGeom>
          <a:solidFill>
            <a:schemeClr val="bg1"/>
          </a:solidFill>
          <a:ln>
            <a:solidFill>
              <a:schemeClr val="tx1"/>
            </a:solidFill>
          </a:ln>
        </p:spPr>
        <p:txBody>
          <a:bodyPr wrap="none" rtlCol="0">
            <a:spAutoFit/>
          </a:bodyPr>
          <a:lstStyle/>
          <a:p>
            <a:r>
              <a:rPr lang="en-US" altLang="zh-CN" dirty="0" err="1" smtClean="0"/>
              <a:t>LexAop</a:t>
            </a:r>
            <a:endParaRPr lang="zh-CN" altLang="en-US" dirty="0"/>
          </a:p>
        </p:txBody>
      </p:sp>
      <p:sp>
        <p:nvSpPr>
          <p:cNvPr id="64" name="文本框 63"/>
          <p:cNvSpPr txBox="1"/>
          <p:nvPr/>
        </p:nvSpPr>
        <p:spPr>
          <a:xfrm>
            <a:off x="6228557" y="6108753"/>
            <a:ext cx="496290" cy="369332"/>
          </a:xfrm>
          <a:prstGeom prst="rect">
            <a:avLst/>
          </a:prstGeom>
          <a:solidFill>
            <a:schemeClr val="bg1"/>
          </a:solidFill>
          <a:ln>
            <a:solidFill>
              <a:schemeClr val="tx1"/>
            </a:solidFill>
          </a:ln>
        </p:spPr>
        <p:txBody>
          <a:bodyPr wrap="none" rtlCol="0">
            <a:spAutoFit/>
          </a:bodyPr>
          <a:lstStyle/>
          <a:p>
            <a:r>
              <a:rPr lang="en-US" altLang="zh-CN" dirty="0" err="1" smtClean="0"/>
              <a:t>syp</a:t>
            </a:r>
            <a:endParaRPr lang="zh-CN" altLang="en-US" dirty="0"/>
          </a:p>
        </p:txBody>
      </p:sp>
      <p:sp>
        <p:nvSpPr>
          <p:cNvPr id="65" name="文本框 64"/>
          <p:cNvSpPr txBox="1"/>
          <p:nvPr/>
        </p:nvSpPr>
        <p:spPr>
          <a:xfrm>
            <a:off x="6961625" y="6105113"/>
            <a:ext cx="1208536" cy="369332"/>
          </a:xfrm>
          <a:prstGeom prst="rect">
            <a:avLst/>
          </a:prstGeom>
          <a:solidFill>
            <a:schemeClr val="bg1"/>
          </a:solidFill>
          <a:ln>
            <a:solidFill>
              <a:schemeClr val="tx1"/>
            </a:solidFill>
          </a:ln>
        </p:spPr>
        <p:txBody>
          <a:bodyPr wrap="none" rtlCol="0">
            <a:spAutoFit/>
          </a:bodyPr>
          <a:lstStyle/>
          <a:p>
            <a:r>
              <a:rPr lang="en-US" altLang="zh-CN" dirty="0" smtClean="0"/>
              <a:t>J-RGECO1a</a:t>
            </a:r>
            <a:endParaRPr lang="zh-CN" altLang="en-US" dirty="0"/>
          </a:p>
        </p:txBody>
      </p:sp>
    </p:spTree>
    <p:extLst>
      <p:ext uri="{BB962C8B-B14F-4D97-AF65-F5344CB8AC3E}">
        <p14:creationId xmlns:p14="http://schemas.microsoft.com/office/powerpoint/2010/main" val="4207035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标题 1"/>
          <p:cNvSpPr txBox="1">
            <a:spLocks/>
          </p:cNvSpPr>
          <p:nvPr/>
        </p:nvSpPr>
        <p:spPr>
          <a:xfrm>
            <a:off x="0" y="2720181"/>
            <a:ext cx="9144000" cy="1417638"/>
          </a:xfrm>
          <a:prstGeom prst="rect">
            <a:avLst/>
          </a:prstGeom>
          <a:solidFill>
            <a:schemeClr val="bg1">
              <a:lumMod val="85000"/>
            </a:schemeClr>
          </a:solidFill>
        </p:spPr>
        <p:txBody>
          <a:bodyPr vert="horz" lIns="91440" tIns="45720" rIns="91440" bIns="45720" rtlCol="0" anchor="ctr">
            <a:normAutofit/>
          </a:bodyPr>
          <a:lstStyle/>
          <a:p>
            <a:pPr lvl="0" algn="ctr">
              <a:spcBef>
                <a:spcPct val="0"/>
              </a:spcBef>
              <a:defRPr/>
            </a:pPr>
            <a:r>
              <a:rPr lang="en-US" sz="2800" b="1" dirty="0" smtClean="0"/>
              <a:t>To be continued..</a:t>
            </a:r>
            <a:endParaRPr lang="en-US" sz="2800" b="1" dirty="0"/>
          </a:p>
        </p:txBody>
      </p:sp>
    </p:spTree>
    <p:extLst>
      <p:ext uri="{BB962C8B-B14F-4D97-AF65-F5344CB8AC3E}">
        <p14:creationId xmlns:p14="http://schemas.microsoft.com/office/powerpoint/2010/main" val="608665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95736" y="1772816"/>
            <a:ext cx="4509220" cy="4057501"/>
            <a:chOff x="830648" y="1196752"/>
            <a:chExt cx="6199968" cy="5578874"/>
          </a:xfrm>
        </p:grpSpPr>
        <p:pic>
          <p:nvPicPr>
            <p:cNvPr id="3" name="图片 2"/>
            <p:cNvPicPr>
              <a:picLocks noChangeAspect="1"/>
            </p:cNvPicPr>
            <p:nvPr/>
          </p:nvPicPr>
          <p:blipFill>
            <a:blip r:embed="rId3"/>
            <a:stretch>
              <a:fillRect/>
            </a:stretch>
          </p:blipFill>
          <p:spPr>
            <a:xfrm>
              <a:off x="1403648" y="1196752"/>
              <a:ext cx="5626968" cy="5578874"/>
            </a:xfrm>
            <a:prstGeom prst="rect">
              <a:avLst/>
            </a:prstGeom>
          </p:spPr>
        </p:pic>
        <p:sp>
          <p:nvSpPr>
            <p:cNvPr id="4" name="任意多边形 3"/>
            <p:cNvSpPr/>
            <p:nvPr/>
          </p:nvSpPr>
          <p:spPr>
            <a:xfrm>
              <a:off x="5868144" y="2891577"/>
              <a:ext cx="223709" cy="249391"/>
            </a:xfrm>
            <a:custGeom>
              <a:avLst/>
              <a:gdLst>
                <a:gd name="connsiteX0" fmla="*/ 0 w 189910"/>
                <a:gd name="connsiteY0" fmla="*/ 21179 h 249390"/>
                <a:gd name="connsiteX1" fmla="*/ 87549 w 189910"/>
                <a:gd name="connsiteY1" fmla="*/ 1724 h 249390"/>
                <a:gd name="connsiteX2" fmla="*/ 175098 w 189910"/>
                <a:gd name="connsiteY2" fmla="*/ 60090 h 249390"/>
                <a:gd name="connsiteX3" fmla="*/ 175098 w 189910"/>
                <a:gd name="connsiteY3" fmla="*/ 225460 h 249390"/>
                <a:gd name="connsiteX4" fmla="*/ 29183 w 189910"/>
                <a:gd name="connsiteY4" fmla="*/ 244915 h 24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 h="249390">
                  <a:moveTo>
                    <a:pt x="0" y="21179"/>
                  </a:moveTo>
                  <a:cubicBezTo>
                    <a:pt x="29183" y="8209"/>
                    <a:pt x="58366" y="-4761"/>
                    <a:pt x="87549" y="1724"/>
                  </a:cubicBezTo>
                  <a:cubicBezTo>
                    <a:pt x="116732" y="8209"/>
                    <a:pt x="160507" y="22801"/>
                    <a:pt x="175098" y="60090"/>
                  </a:cubicBezTo>
                  <a:cubicBezTo>
                    <a:pt x="189689" y="97379"/>
                    <a:pt x="199417" y="194656"/>
                    <a:pt x="175098" y="225460"/>
                  </a:cubicBezTo>
                  <a:cubicBezTo>
                    <a:pt x="150779" y="256264"/>
                    <a:pt x="89981" y="250589"/>
                    <a:pt x="29183" y="244915"/>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矩形 4"/>
            <p:cNvSpPr/>
            <p:nvPr/>
          </p:nvSpPr>
          <p:spPr>
            <a:xfrm>
              <a:off x="1907704" y="1628800"/>
              <a:ext cx="1080120"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a:off x="2157632" y="5229200"/>
              <a:ext cx="324037" cy="566772"/>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sp>
          <p:nvSpPr>
            <p:cNvPr id="7" name="文本框 6"/>
            <p:cNvSpPr txBox="1"/>
            <p:nvPr/>
          </p:nvSpPr>
          <p:spPr>
            <a:xfrm>
              <a:off x="830648" y="4725145"/>
              <a:ext cx="1744453" cy="369332"/>
            </a:xfrm>
            <a:prstGeom prst="rect">
              <a:avLst/>
            </a:prstGeom>
            <a:noFill/>
          </p:spPr>
          <p:txBody>
            <a:bodyPr wrap="none" rtlCol="0">
              <a:spAutoFit/>
            </a:bodyPr>
            <a:lstStyle/>
            <a:p>
              <a:r>
                <a:rPr lang="en-US" altLang="zh-CN" b="1" dirty="0" smtClean="0"/>
                <a:t>Easy stimulation</a:t>
              </a:r>
              <a:endParaRPr lang="zh-CN" altLang="en-US" b="1" dirty="0"/>
            </a:p>
          </p:txBody>
        </p:sp>
      </p:grpSp>
      <p:sp>
        <p:nvSpPr>
          <p:cNvPr id="9"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spTree>
    <p:extLst>
      <p:ext uri="{BB962C8B-B14F-4D97-AF65-F5344CB8AC3E}">
        <p14:creationId xmlns:p14="http://schemas.microsoft.com/office/powerpoint/2010/main" val="2375616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pic>
        <p:nvPicPr>
          <p:cNvPr id="6" name="图片 5"/>
          <p:cNvPicPr>
            <a:picLocks noChangeAspect="1"/>
          </p:cNvPicPr>
          <p:nvPr/>
        </p:nvPicPr>
        <p:blipFill>
          <a:blip r:embed="rId3"/>
          <a:stretch>
            <a:fillRect/>
          </a:stretch>
        </p:blipFill>
        <p:spPr>
          <a:xfrm>
            <a:off x="1403648" y="1928856"/>
            <a:ext cx="5900063" cy="4936401"/>
          </a:xfrm>
          <a:prstGeom prst="rect">
            <a:avLst/>
          </a:prstGeom>
        </p:spPr>
      </p:pic>
      <p:sp>
        <p:nvSpPr>
          <p:cNvPr id="4" name="文本框 3"/>
          <p:cNvSpPr txBox="1"/>
          <p:nvPr/>
        </p:nvSpPr>
        <p:spPr>
          <a:xfrm>
            <a:off x="3131840" y="1556792"/>
            <a:ext cx="3112840" cy="369332"/>
          </a:xfrm>
          <a:prstGeom prst="rect">
            <a:avLst/>
          </a:prstGeom>
          <a:noFill/>
        </p:spPr>
        <p:txBody>
          <a:bodyPr wrap="none" rtlCol="0">
            <a:spAutoFit/>
          </a:bodyPr>
          <a:lstStyle/>
          <a:p>
            <a:r>
              <a:rPr lang="en-US" altLang="zh-CN" dirty="0" smtClean="0"/>
              <a:t>Fit equation</a:t>
            </a:r>
            <a:r>
              <a:rPr lang="zh-CN" altLang="en-US" dirty="0" smtClean="0"/>
              <a:t>：</a:t>
            </a:r>
            <a:r>
              <a:rPr lang="en-US" altLang="zh-CN" dirty="0" smtClean="0"/>
              <a:t>a * x^2 ./ x^2 + c</a:t>
            </a:r>
            <a:endParaRPr lang="zh-CN" altLang="en-US" dirty="0"/>
          </a:p>
        </p:txBody>
      </p:sp>
    </p:spTree>
    <p:extLst>
      <p:ext uri="{BB962C8B-B14F-4D97-AF65-F5344CB8AC3E}">
        <p14:creationId xmlns:p14="http://schemas.microsoft.com/office/powerpoint/2010/main" val="2359736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pic>
        <p:nvPicPr>
          <p:cNvPr id="8" name="图片 7"/>
          <p:cNvPicPr>
            <a:picLocks noChangeAspect="1"/>
          </p:cNvPicPr>
          <p:nvPr/>
        </p:nvPicPr>
        <p:blipFill>
          <a:blip r:embed="rId3"/>
          <a:stretch>
            <a:fillRect/>
          </a:stretch>
        </p:blipFill>
        <p:spPr>
          <a:xfrm>
            <a:off x="1475656" y="1538933"/>
            <a:ext cx="5890501" cy="5319067"/>
          </a:xfrm>
          <a:prstGeom prst="rect">
            <a:avLst/>
          </a:prstGeom>
        </p:spPr>
      </p:pic>
    </p:spTree>
    <p:extLst>
      <p:ext uri="{BB962C8B-B14F-4D97-AF65-F5344CB8AC3E}">
        <p14:creationId xmlns:p14="http://schemas.microsoft.com/office/powerpoint/2010/main" val="835540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5656" y="1538933"/>
            <a:ext cx="5890501" cy="5319067"/>
          </a:xfrm>
          <a:prstGeom prst="rect">
            <a:avLst/>
          </a:prstGeom>
        </p:spPr>
      </p:pic>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spTree>
    <p:extLst>
      <p:ext uri="{BB962C8B-B14F-4D97-AF65-F5344CB8AC3E}">
        <p14:creationId xmlns:p14="http://schemas.microsoft.com/office/powerpoint/2010/main" val="3510576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42603" y="2184823"/>
            <a:ext cx="4329397" cy="3904101"/>
            <a:chOff x="1931190" y="1739086"/>
            <a:chExt cx="5161090" cy="4654093"/>
          </a:xfrm>
        </p:grpSpPr>
        <p:grpSp>
          <p:nvGrpSpPr>
            <p:cNvPr id="15" name="组合 14"/>
            <p:cNvGrpSpPr/>
            <p:nvPr/>
          </p:nvGrpSpPr>
          <p:grpSpPr>
            <a:xfrm>
              <a:off x="1974742" y="1739086"/>
              <a:ext cx="5117538" cy="4505875"/>
              <a:chOff x="2195736" y="1587421"/>
              <a:chExt cx="5117538" cy="4505875"/>
            </a:xfrm>
          </p:grpSpPr>
          <p:pic>
            <p:nvPicPr>
              <p:cNvPr id="13" name="图片 12"/>
              <p:cNvPicPr>
                <a:picLocks noChangeAspect="1"/>
              </p:cNvPicPr>
              <p:nvPr/>
            </p:nvPicPr>
            <p:blipFill rotWithShape="1">
              <a:blip r:embed="rId3"/>
              <a:srcRect l="15840" t="7044" b="13260"/>
              <a:stretch/>
            </p:blipFill>
            <p:spPr>
              <a:xfrm>
                <a:off x="2339752" y="1587421"/>
                <a:ext cx="4973522" cy="4505875"/>
              </a:xfrm>
              <a:prstGeom prst="rect">
                <a:avLst/>
              </a:prstGeom>
            </p:spPr>
          </p:pic>
          <p:sp>
            <p:nvSpPr>
              <p:cNvPr id="14" name="矩形 13"/>
              <p:cNvSpPr/>
              <p:nvPr/>
            </p:nvSpPr>
            <p:spPr>
              <a:xfrm>
                <a:off x="2195736" y="5589240"/>
                <a:ext cx="432048"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215973" y="6118003"/>
              <a:ext cx="755206" cy="275176"/>
            </a:xfrm>
            <a:prstGeom prst="rect">
              <a:avLst/>
            </a:prstGeom>
            <a:noFill/>
          </p:spPr>
          <p:txBody>
            <a:bodyPr wrap="none" rtlCol="0">
              <a:spAutoFit/>
            </a:bodyPr>
            <a:lstStyle/>
            <a:p>
              <a:r>
                <a:rPr lang="en-US" altLang="zh-CN" sz="900" dirty="0" smtClean="0"/>
                <a:t>GCaMP6s</a:t>
              </a:r>
              <a:endParaRPr lang="zh-CN" altLang="en-US" sz="900" dirty="0"/>
            </a:p>
          </p:txBody>
        </p:sp>
        <p:sp>
          <p:nvSpPr>
            <p:cNvPr id="17" name="文本框 16"/>
            <p:cNvSpPr txBox="1"/>
            <p:nvPr/>
          </p:nvSpPr>
          <p:spPr>
            <a:xfrm rot="16200000">
              <a:off x="1621425" y="3716369"/>
              <a:ext cx="894705" cy="275176"/>
            </a:xfrm>
            <a:prstGeom prst="rect">
              <a:avLst/>
            </a:prstGeom>
            <a:noFill/>
          </p:spPr>
          <p:txBody>
            <a:bodyPr wrap="none" rtlCol="0">
              <a:spAutoFit/>
            </a:bodyPr>
            <a:lstStyle/>
            <a:p>
              <a:r>
                <a:rPr lang="en-US" altLang="zh-CN" sz="900" dirty="0" smtClean="0"/>
                <a:t>Syt-RGECO1</a:t>
              </a:r>
              <a:endParaRPr lang="zh-CN" altLang="en-US" sz="900" dirty="0"/>
            </a:p>
          </p:txBody>
        </p:sp>
      </p:grpSp>
      <p:pic>
        <p:nvPicPr>
          <p:cNvPr id="20" name="图片 19"/>
          <p:cNvPicPr>
            <a:picLocks noChangeAspect="1"/>
          </p:cNvPicPr>
          <p:nvPr/>
        </p:nvPicPr>
        <p:blipFill>
          <a:blip r:embed="rId4"/>
          <a:stretch>
            <a:fillRect/>
          </a:stretch>
        </p:blipFill>
        <p:spPr>
          <a:xfrm>
            <a:off x="4283969" y="1989594"/>
            <a:ext cx="4824535" cy="4238978"/>
          </a:xfrm>
          <a:prstGeom prst="rect">
            <a:avLst/>
          </a:prstGeom>
        </p:spPr>
      </p:pic>
      <p:sp>
        <p:nvSpPr>
          <p:cNvPr id="21"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spTree>
    <p:extLst>
      <p:ext uri="{BB962C8B-B14F-4D97-AF65-F5344CB8AC3E}">
        <p14:creationId xmlns:p14="http://schemas.microsoft.com/office/powerpoint/2010/main" val="2133698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pic>
        <p:nvPicPr>
          <p:cNvPr id="5" name="图片 4"/>
          <p:cNvPicPr>
            <a:picLocks noChangeAspect="1"/>
          </p:cNvPicPr>
          <p:nvPr/>
        </p:nvPicPr>
        <p:blipFill rotWithShape="1">
          <a:blip r:embed="rId3"/>
          <a:srcRect l="14706" b="13403"/>
          <a:stretch/>
        </p:blipFill>
        <p:spPr>
          <a:xfrm>
            <a:off x="251520" y="1844824"/>
            <a:ext cx="4256918" cy="4036733"/>
          </a:xfrm>
          <a:prstGeom prst="rect">
            <a:avLst/>
          </a:prstGeom>
        </p:spPr>
      </p:pic>
      <p:sp>
        <p:nvSpPr>
          <p:cNvPr id="6" name="矩形 5"/>
          <p:cNvSpPr/>
          <p:nvPr/>
        </p:nvSpPr>
        <p:spPr>
          <a:xfrm>
            <a:off x="177127" y="5517232"/>
            <a:ext cx="362425" cy="422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4328529" y="1988840"/>
            <a:ext cx="4733517" cy="4159007"/>
          </a:xfrm>
          <a:prstGeom prst="rect">
            <a:avLst/>
          </a:prstGeom>
        </p:spPr>
      </p:pic>
      <p:sp>
        <p:nvSpPr>
          <p:cNvPr id="10" name="文本框 9"/>
          <p:cNvSpPr txBox="1"/>
          <p:nvPr/>
        </p:nvSpPr>
        <p:spPr>
          <a:xfrm>
            <a:off x="2159201" y="5858092"/>
            <a:ext cx="633507" cy="230832"/>
          </a:xfrm>
          <a:prstGeom prst="rect">
            <a:avLst/>
          </a:prstGeom>
          <a:noFill/>
        </p:spPr>
        <p:txBody>
          <a:bodyPr wrap="none" rtlCol="0">
            <a:spAutoFit/>
          </a:bodyPr>
          <a:lstStyle/>
          <a:p>
            <a:r>
              <a:rPr lang="en-US" altLang="zh-CN" sz="900" dirty="0" smtClean="0"/>
              <a:t>GCaMP6s</a:t>
            </a:r>
            <a:endParaRPr lang="zh-CN" altLang="en-US" sz="900" dirty="0"/>
          </a:p>
        </p:txBody>
      </p:sp>
      <p:sp>
        <p:nvSpPr>
          <p:cNvPr id="11" name="文本框 10"/>
          <p:cNvSpPr txBox="1"/>
          <p:nvPr/>
        </p:nvSpPr>
        <p:spPr>
          <a:xfrm rot="16200000">
            <a:off x="-152343" y="3843473"/>
            <a:ext cx="750526" cy="230832"/>
          </a:xfrm>
          <a:prstGeom prst="rect">
            <a:avLst/>
          </a:prstGeom>
          <a:noFill/>
        </p:spPr>
        <p:txBody>
          <a:bodyPr wrap="none" rtlCol="0">
            <a:spAutoFit/>
          </a:bodyPr>
          <a:lstStyle/>
          <a:p>
            <a:r>
              <a:rPr lang="en-US" altLang="zh-CN" sz="900" dirty="0" smtClean="0"/>
              <a:t>Syt-RGECO1</a:t>
            </a:r>
            <a:endParaRPr lang="zh-CN" altLang="en-US" sz="900" dirty="0"/>
          </a:p>
        </p:txBody>
      </p:sp>
    </p:spTree>
    <p:extLst>
      <p:ext uri="{BB962C8B-B14F-4D97-AF65-F5344CB8AC3E}">
        <p14:creationId xmlns:p14="http://schemas.microsoft.com/office/powerpoint/2010/main" val="3076916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5182" b="12950"/>
          <a:stretch/>
        </p:blipFill>
        <p:spPr>
          <a:xfrm>
            <a:off x="298514" y="1844824"/>
            <a:ext cx="4263957" cy="4104456"/>
          </a:xfrm>
          <a:prstGeom prst="rect">
            <a:avLst/>
          </a:prstGeom>
        </p:spPr>
      </p:pic>
      <p:sp>
        <p:nvSpPr>
          <p:cNvPr id="3" name="矩形 2"/>
          <p:cNvSpPr/>
          <p:nvPr/>
        </p:nvSpPr>
        <p:spPr>
          <a:xfrm>
            <a:off x="177127" y="5517232"/>
            <a:ext cx="362425" cy="422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pic>
        <p:nvPicPr>
          <p:cNvPr id="5" name="图片 4"/>
          <p:cNvPicPr>
            <a:picLocks noChangeAspect="1"/>
          </p:cNvPicPr>
          <p:nvPr/>
        </p:nvPicPr>
        <p:blipFill>
          <a:blip r:embed="rId4"/>
          <a:stretch>
            <a:fillRect/>
          </a:stretch>
        </p:blipFill>
        <p:spPr>
          <a:xfrm>
            <a:off x="4288078" y="1988840"/>
            <a:ext cx="4964442" cy="4176464"/>
          </a:xfrm>
          <a:prstGeom prst="rect">
            <a:avLst/>
          </a:prstGeom>
        </p:spPr>
      </p:pic>
      <p:sp>
        <p:nvSpPr>
          <p:cNvPr id="6" name="文本框 5"/>
          <p:cNvSpPr txBox="1"/>
          <p:nvPr/>
        </p:nvSpPr>
        <p:spPr>
          <a:xfrm>
            <a:off x="2159201" y="5858092"/>
            <a:ext cx="633507" cy="230832"/>
          </a:xfrm>
          <a:prstGeom prst="rect">
            <a:avLst/>
          </a:prstGeom>
          <a:noFill/>
        </p:spPr>
        <p:txBody>
          <a:bodyPr wrap="none" rtlCol="0">
            <a:spAutoFit/>
          </a:bodyPr>
          <a:lstStyle/>
          <a:p>
            <a:r>
              <a:rPr lang="en-US" altLang="zh-CN" sz="900" dirty="0" smtClean="0"/>
              <a:t>GCaMP6s</a:t>
            </a:r>
            <a:endParaRPr lang="zh-CN" altLang="en-US" sz="900" dirty="0"/>
          </a:p>
        </p:txBody>
      </p:sp>
      <p:sp>
        <p:nvSpPr>
          <p:cNvPr id="7" name="文本框 6"/>
          <p:cNvSpPr txBox="1"/>
          <p:nvPr/>
        </p:nvSpPr>
        <p:spPr>
          <a:xfrm rot="16200000">
            <a:off x="-152343" y="3843473"/>
            <a:ext cx="750526" cy="230832"/>
          </a:xfrm>
          <a:prstGeom prst="rect">
            <a:avLst/>
          </a:prstGeom>
          <a:noFill/>
        </p:spPr>
        <p:txBody>
          <a:bodyPr wrap="none" rtlCol="0">
            <a:spAutoFit/>
          </a:bodyPr>
          <a:lstStyle/>
          <a:p>
            <a:r>
              <a:rPr lang="en-US" altLang="zh-CN" sz="900" dirty="0" smtClean="0"/>
              <a:t>Syt-RGECO1</a:t>
            </a:r>
            <a:endParaRPr lang="zh-CN" altLang="en-US" sz="900" dirty="0"/>
          </a:p>
        </p:txBody>
      </p:sp>
    </p:spTree>
    <p:extLst>
      <p:ext uri="{BB962C8B-B14F-4D97-AF65-F5344CB8AC3E}">
        <p14:creationId xmlns:p14="http://schemas.microsoft.com/office/powerpoint/2010/main" val="3992083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Seeking for proper </a:t>
            </a:r>
            <a:r>
              <a:rPr lang="en-US" altLang="zh-CN" sz="2400" b="1" dirty="0"/>
              <a:t>index for representation </a:t>
            </a:r>
            <a:r>
              <a:rPr lang="en-US" altLang="zh-CN" sz="2400" b="1" dirty="0" smtClean="0"/>
              <a:t>of </a:t>
            </a:r>
            <a:r>
              <a:rPr lang="en-US" altLang="zh-CN" sz="2400" b="1" dirty="0"/>
              <a:t>the synaptic strength</a:t>
            </a:r>
            <a:endParaRPr lang="zh-CN" altLang="en-US" sz="2400" b="1" dirty="0"/>
          </a:p>
        </p:txBody>
      </p:sp>
      <p:pic>
        <p:nvPicPr>
          <p:cNvPr id="3" name="图片 2"/>
          <p:cNvPicPr>
            <a:picLocks noChangeAspect="1"/>
          </p:cNvPicPr>
          <p:nvPr/>
        </p:nvPicPr>
        <p:blipFill rotWithShape="1">
          <a:blip r:embed="rId2"/>
          <a:srcRect l="14354" b="13295"/>
          <a:stretch/>
        </p:blipFill>
        <p:spPr>
          <a:xfrm>
            <a:off x="251520" y="1870385"/>
            <a:ext cx="4296356" cy="4078895"/>
          </a:xfrm>
          <a:prstGeom prst="rect">
            <a:avLst/>
          </a:prstGeom>
        </p:spPr>
      </p:pic>
      <p:sp>
        <p:nvSpPr>
          <p:cNvPr id="4" name="矩形 3"/>
          <p:cNvSpPr/>
          <p:nvPr/>
        </p:nvSpPr>
        <p:spPr>
          <a:xfrm>
            <a:off x="177127" y="5517232"/>
            <a:ext cx="362425" cy="422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4283968" y="2060847"/>
            <a:ext cx="4968551" cy="4179919"/>
          </a:xfrm>
          <a:prstGeom prst="rect">
            <a:avLst/>
          </a:prstGeom>
        </p:spPr>
      </p:pic>
      <p:sp>
        <p:nvSpPr>
          <p:cNvPr id="6" name="文本框 5"/>
          <p:cNvSpPr txBox="1"/>
          <p:nvPr/>
        </p:nvSpPr>
        <p:spPr>
          <a:xfrm>
            <a:off x="2159201" y="5858092"/>
            <a:ext cx="633507" cy="230832"/>
          </a:xfrm>
          <a:prstGeom prst="rect">
            <a:avLst/>
          </a:prstGeom>
          <a:noFill/>
        </p:spPr>
        <p:txBody>
          <a:bodyPr wrap="none" rtlCol="0">
            <a:spAutoFit/>
          </a:bodyPr>
          <a:lstStyle/>
          <a:p>
            <a:r>
              <a:rPr lang="en-US" altLang="zh-CN" sz="900" dirty="0" smtClean="0"/>
              <a:t>GCaMP6s</a:t>
            </a:r>
            <a:endParaRPr lang="zh-CN" altLang="en-US" sz="900" dirty="0"/>
          </a:p>
        </p:txBody>
      </p:sp>
      <p:sp>
        <p:nvSpPr>
          <p:cNvPr id="7" name="文本框 6"/>
          <p:cNvSpPr txBox="1"/>
          <p:nvPr/>
        </p:nvSpPr>
        <p:spPr>
          <a:xfrm rot="16200000">
            <a:off x="-152343" y="3843473"/>
            <a:ext cx="750526" cy="230832"/>
          </a:xfrm>
          <a:prstGeom prst="rect">
            <a:avLst/>
          </a:prstGeom>
          <a:noFill/>
        </p:spPr>
        <p:txBody>
          <a:bodyPr wrap="none" rtlCol="0">
            <a:spAutoFit/>
          </a:bodyPr>
          <a:lstStyle/>
          <a:p>
            <a:r>
              <a:rPr lang="en-US" altLang="zh-CN" sz="900" dirty="0" smtClean="0"/>
              <a:t>Syt-RGECO1</a:t>
            </a:r>
            <a:endParaRPr lang="zh-CN" altLang="en-US" sz="900" dirty="0"/>
          </a:p>
        </p:txBody>
      </p:sp>
    </p:spTree>
    <p:extLst>
      <p:ext uri="{BB962C8B-B14F-4D97-AF65-F5344CB8AC3E}">
        <p14:creationId xmlns:p14="http://schemas.microsoft.com/office/powerpoint/2010/main" val="3965514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Dual-color calcium imaging</a:t>
            </a:r>
            <a:endParaRPr lang="zh-CN" altLang="en-US" dirty="0"/>
          </a:p>
        </p:txBody>
      </p:sp>
      <p:sp>
        <p:nvSpPr>
          <p:cNvPr id="3" name="内容占位符 2"/>
          <p:cNvSpPr>
            <a:spLocks noGrp="1"/>
          </p:cNvSpPr>
          <p:nvPr>
            <p:ph idx="1"/>
          </p:nvPr>
        </p:nvSpPr>
        <p:spPr>
          <a:xfrm>
            <a:off x="4788024" y="1600200"/>
            <a:ext cx="3898776" cy="4525963"/>
          </a:xfrm>
        </p:spPr>
        <p:txBody>
          <a:bodyPr/>
          <a:lstStyle/>
          <a:p>
            <a:r>
              <a:rPr lang="en-US" altLang="zh-CN" dirty="0" smtClean="0"/>
              <a:t>Directly observe the responses at the synaptic sites.</a:t>
            </a:r>
          </a:p>
          <a:p>
            <a:r>
              <a:rPr lang="en-US" altLang="zh-CN" dirty="0" smtClean="0"/>
              <a:t>At a large scale</a:t>
            </a:r>
          </a:p>
          <a:p>
            <a:endParaRPr lang="en-US" altLang="zh-CN" dirty="0"/>
          </a:p>
          <a:p>
            <a:r>
              <a:rPr lang="en-US" altLang="zh-CN" dirty="0" smtClean="0"/>
              <a:t>Calcium indicators located to the synapses are need!</a:t>
            </a:r>
            <a:endParaRPr lang="zh-CN" altLang="en-US" dirty="0"/>
          </a:p>
        </p:txBody>
      </p:sp>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19"/>
          <a:stretch/>
        </p:blipFill>
        <p:spPr bwMode="auto">
          <a:xfrm>
            <a:off x="501030" y="1772816"/>
            <a:ext cx="4070970" cy="40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49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7232" y="2492896"/>
            <a:ext cx="8269536" cy="2880320"/>
            <a:chOff x="1043608" y="2492896"/>
            <a:chExt cx="6973416" cy="2428875"/>
          </a:xfrm>
        </p:grpSpPr>
        <p:pic>
          <p:nvPicPr>
            <p:cNvPr id="3" name="图片 2"/>
            <p:cNvPicPr>
              <a:picLocks noChangeAspect="1"/>
            </p:cNvPicPr>
            <p:nvPr/>
          </p:nvPicPr>
          <p:blipFill>
            <a:blip r:embed="rId3"/>
            <a:stretch>
              <a:fillRect/>
            </a:stretch>
          </p:blipFill>
          <p:spPr>
            <a:xfrm>
              <a:off x="1043608" y="2636912"/>
              <a:ext cx="1944216" cy="1944216"/>
            </a:xfrm>
            <a:prstGeom prst="rect">
              <a:avLst/>
            </a:prstGeom>
          </p:spPr>
        </p:pic>
        <p:pic>
          <p:nvPicPr>
            <p:cNvPr id="4" name="图片 3"/>
            <p:cNvPicPr>
              <a:picLocks noChangeAspect="1"/>
            </p:cNvPicPr>
            <p:nvPr/>
          </p:nvPicPr>
          <p:blipFill>
            <a:blip r:embed="rId4"/>
            <a:stretch>
              <a:fillRect/>
            </a:stretch>
          </p:blipFill>
          <p:spPr>
            <a:xfrm>
              <a:off x="2987824" y="2492896"/>
              <a:ext cx="5029200" cy="2428875"/>
            </a:xfrm>
            <a:prstGeom prst="rect">
              <a:avLst/>
            </a:prstGeom>
          </p:spPr>
        </p:pic>
      </p:grpSp>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The axons of the PNs also respond to the stimuli </a:t>
            </a:r>
            <a:endParaRPr lang="zh-CN" altLang="en-US" sz="2400" b="1" dirty="0"/>
          </a:p>
        </p:txBody>
      </p:sp>
    </p:spTree>
    <p:extLst>
      <p:ext uri="{BB962C8B-B14F-4D97-AF65-F5344CB8AC3E}">
        <p14:creationId xmlns:p14="http://schemas.microsoft.com/office/powerpoint/2010/main" val="3837686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4" name="文本框 3"/>
          <p:cNvSpPr txBox="1"/>
          <p:nvPr/>
        </p:nvSpPr>
        <p:spPr>
          <a:xfrm>
            <a:off x="5508105" y="1880441"/>
            <a:ext cx="2457789" cy="369332"/>
          </a:xfrm>
          <a:prstGeom prst="rect">
            <a:avLst/>
          </a:prstGeom>
          <a:noFill/>
        </p:spPr>
        <p:txBody>
          <a:bodyPr wrap="none" rtlCol="0">
            <a:spAutoFit/>
          </a:bodyPr>
          <a:lstStyle/>
          <a:p>
            <a:r>
              <a:rPr lang="en-US" altLang="zh-CN" b="1" dirty="0" smtClean="0"/>
              <a:t>Spontaneous responses</a:t>
            </a:r>
          </a:p>
        </p:txBody>
      </p:sp>
      <p:sp>
        <p:nvSpPr>
          <p:cNvPr id="6" name="文本框 5"/>
          <p:cNvSpPr txBox="1"/>
          <p:nvPr/>
        </p:nvSpPr>
        <p:spPr>
          <a:xfrm>
            <a:off x="4724158" y="5229200"/>
            <a:ext cx="3872150" cy="338554"/>
          </a:xfrm>
          <a:prstGeom prst="rect">
            <a:avLst/>
          </a:prstGeom>
          <a:noFill/>
        </p:spPr>
        <p:txBody>
          <a:bodyPr wrap="none" rtlCol="0">
            <a:spAutoFit/>
          </a:bodyPr>
          <a:lstStyle/>
          <a:p>
            <a:r>
              <a:rPr lang="en-US" altLang="zh-CN" sz="1600" dirty="0" smtClean="0"/>
              <a:t>How to define the ‘Baseline’ for each event?</a:t>
            </a:r>
          </a:p>
        </p:txBody>
      </p:sp>
      <p:sp>
        <p:nvSpPr>
          <p:cNvPr id="7" name="文本框 6"/>
          <p:cNvSpPr txBox="1"/>
          <p:nvPr/>
        </p:nvSpPr>
        <p:spPr>
          <a:xfrm>
            <a:off x="5452210" y="4941168"/>
            <a:ext cx="2416046" cy="369332"/>
          </a:xfrm>
          <a:prstGeom prst="rect">
            <a:avLst/>
          </a:prstGeom>
          <a:noFill/>
        </p:spPr>
        <p:txBody>
          <a:bodyPr wrap="none" rtlCol="0">
            <a:spAutoFit/>
          </a:bodyPr>
          <a:lstStyle/>
          <a:p>
            <a:r>
              <a:rPr lang="en-US" altLang="zh-CN" dirty="0" smtClean="0"/>
              <a:t>(F – Baseline) / Baseline</a:t>
            </a:r>
            <a:endParaRPr lang="zh-CN" altLang="en-US" dirty="0"/>
          </a:p>
        </p:txBody>
      </p:sp>
      <p:pic>
        <p:nvPicPr>
          <p:cNvPr id="8" name="图片 7"/>
          <p:cNvPicPr>
            <a:picLocks noChangeAspect="1"/>
          </p:cNvPicPr>
          <p:nvPr/>
        </p:nvPicPr>
        <p:blipFill>
          <a:blip r:embed="rId3"/>
          <a:stretch>
            <a:fillRect/>
          </a:stretch>
        </p:blipFill>
        <p:spPr>
          <a:xfrm>
            <a:off x="3558331" y="2060848"/>
            <a:ext cx="5694189" cy="2990464"/>
          </a:xfrm>
          <a:prstGeom prst="rect">
            <a:avLst/>
          </a:prstGeom>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19"/>
          <a:stretch/>
        </p:blipFill>
        <p:spPr bwMode="auto">
          <a:xfrm>
            <a:off x="382785" y="1880441"/>
            <a:ext cx="3613151" cy="362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503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a:blip r:embed="rId3"/>
          <a:stretch>
            <a:fillRect/>
          </a:stretch>
        </p:blipFill>
        <p:spPr>
          <a:xfrm>
            <a:off x="272936" y="1898264"/>
            <a:ext cx="5163160" cy="4536504"/>
          </a:xfrm>
          <a:prstGeom prst="rect">
            <a:avLst/>
          </a:prstGeom>
        </p:spPr>
      </p:pic>
      <p:grpSp>
        <p:nvGrpSpPr>
          <p:cNvPr id="5" name="组合 4"/>
          <p:cNvGrpSpPr/>
          <p:nvPr/>
        </p:nvGrpSpPr>
        <p:grpSpPr>
          <a:xfrm>
            <a:off x="323528" y="1737130"/>
            <a:ext cx="1800200" cy="1619862"/>
            <a:chOff x="830648" y="1196752"/>
            <a:chExt cx="6199968" cy="5578874"/>
          </a:xfrm>
        </p:grpSpPr>
        <p:pic>
          <p:nvPicPr>
            <p:cNvPr id="6" name="图片 5"/>
            <p:cNvPicPr>
              <a:picLocks noChangeAspect="1"/>
            </p:cNvPicPr>
            <p:nvPr/>
          </p:nvPicPr>
          <p:blipFill>
            <a:blip r:embed="rId4"/>
            <a:stretch>
              <a:fillRect/>
            </a:stretch>
          </p:blipFill>
          <p:spPr>
            <a:xfrm>
              <a:off x="1403648" y="1196752"/>
              <a:ext cx="5626968" cy="5578874"/>
            </a:xfrm>
            <a:prstGeom prst="rect">
              <a:avLst/>
            </a:prstGeom>
          </p:spPr>
        </p:pic>
        <p:sp>
          <p:nvSpPr>
            <p:cNvPr id="7" name="任意多边形 6"/>
            <p:cNvSpPr/>
            <p:nvPr/>
          </p:nvSpPr>
          <p:spPr>
            <a:xfrm>
              <a:off x="5868144" y="2891577"/>
              <a:ext cx="223709" cy="249391"/>
            </a:xfrm>
            <a:custGeom>
              <a:avLst/>
              <a:gdLst>
                <a:gd name="connsiteX0" fmla="*/ 0 w 189910"/>
                <a:gd name="connsiteY0" fmla="*/ 21179 h 249390"/>
                <a:gd name="connsiteX1" fmla="*/ 87549 w 189910"/>
                <a:gd name="connsiteY1" fmla="*/ 1724 h 249390"/>
                <a:gd name="connsiteX2" fmla="*/ 175098 w 189910"/>
                <a:gd name="connsiteY2" fmla="*/ 60090 h 249390"/>
                <a:gd name="connsiteX3" fmla="*/ 175098 w 189910"/>
                <a:gd name="connsiteY3" fmla="*/ 225460 h 249390"/>
                <a:gd name="connsiteX4" fmla="*/ 29183 w 189910"/>
                <a:gd name="connsiteY4" fmla="*/ 244915 h 24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10" h="249390">
                  <a:moveTo>
                    <a:pt x="0" y="21179"/>
                  </a:moveTo>
                  <a:cubicBezTo>
                    <a:pt x="29183" y="8209"/>
                    <a:pt x="58366" y="-4761"/>
                    <a:pt x="87549" y="1724"/>
                  </a:cubicBezTo>
                  <a:cubicBezTo>
                    <a:pt x="116732" y="8209"/>
                    <a:pt x="160507" y="22801"/>
                    <a:pt x="175098" y="60090"/>
                  </a:cubicBezTo>
                  <a:cubicBezTo>
                    <a:pt x="189689" y="97379"/>
                    <a:pt x="199417" y="194656"/>
                    <a:pt x="175098" y="225460"/>
                  </a:cubicBezTo>
                  <a:cubicBezTo>
                    <a:pt x="150779" y="256264"/>
                    <a:pt x="89981" y="250589"/>
                    <a:pt x="29183" y="244915"/>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矩形 7"/>
            <p:cNvSpPr/>
            <p:nvPr/>
          </p:nvSpPr>
          <p:spPr>
            <a:xfrm>
              <a:off x="1907704" y="1628800"/>
              <a:ext cx="1080120"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2157632" y="5229200"/>
              <a:ext cx="324037" cy="566772"/>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sp>
          <p:nvSpPr>
            <p:cNvPr id="10" name="文本框 9"/>
            <p:cNvSpPr txBox="1"/>
            <p:nvPr/>
          </p:nvSpPr>
          <p:spPr>
            <a:xfrm>
              <a:off x="830648" y="4725146"/>
              <a:ext cx="2750472" cy="688998"/>
            </a:xfrm>
            <a:prstGeom prst="rect">
              <a:avLst/>
            </a:prstGeom>
            <a:noFill/>
          </p:spPr>
          <p:txBody>
            <a:bodyPr wrap="none" rtlCol="0">
              <a:spAutoFit/>
            </a:bodyPr>
            <a:lstStyle/>
            <a:p>
              <a:r>
                <a:rPr lang="en-US" altLang="zh-CN" sz="700" b="1" dirty="0" smtClean="0"/>
                <a:t>Easy stimulation</a:t>
              </a:r>
              <a:endParaRPr lang="zh-CN" altLang="en-US" sz="700" b="1" dirty="0"/>
            </a:p>
          </p:txBody>
        </p:sp>
      </p:grpSp>
      <p:sp>
        <p:nvSpPr>
          <p:cNvPr id="11" name="文本框 10"/>
          <p:cNvSpPr txBox="1"/>
          <p:nvPr/>
        </p:nvSpPr>
        <p:spPr>
          <a:xfrm>
            <a:off x="6097738" y="2110771"/>
            <a:ext cx="1670842" cy="369332"/>
          </a:xfrm>
          <a:prstGeom prst="rect">
            <a:avLst/>
          </a:prstGeom>
          <a:noFill/>
        </p:spPr>
        <p:txBody>
          <a:bodyPr wrap="none" rtlCol="0">
            <a:spAutoFit/>
          </a:bodyPr>
          <a:lstStyle/>
          <a:p>
            <a:r>
              <a:rPr lang="en-US" altLang="zh-CN" dirty="0" smtClean="0"/>
              <a:t>Shared baseline</a:t>
            </a:r>
            <a:endParaRPr lang="zh-CN" altLang="en-US" dirty="0"/>
          </a:p>
        </p:txBody>
      </p:sp>
      <p:sp>
        <p:nvSpPr>
          <p:cNvPr id="12" name="文本框 11"/>
          <p:cNvSpPr txBox="1"/>
          <p:nvPr/>
        </p:nvSpPr>
        <p:spPr>
          <a:xfrm>
            <a:off x="6097738" y="4157433"/>
            <a:ext cx="1936749" cy="369332"/>
          </a:xfrm>
          <a:prstGeom prst="rect">
            <a:avLst/>
          </a:prstGeom>
          <a:noFill/>
        </p:spPr>
        <p:txBody>
          <a:bodyPr wrap="none" rtlCol="0">
            <a:spAutoFit/>
          </a:bodyPr>
          <a:lstStyle/>
          <a:p>
            <a:r>
              <a:rPr lang="en-US" altLang="zh-CN" dirty="0" smtClean="0"/>
              <a:t>Individual baseline</a:t>
            </a:r>
            <a:endParaRPr lang="zh-CN" altLang="en-US" dirty="0"/>
          </a:p>
        </p:txBody>
      </p:sp>
      <p:pic>
        <p:nvPicPr>
          <p:cNvPr id="13" name="图片 12"/>
          <p:cNvPicPr>
            <a:picLocks noChangeAspect="1"/>
          </p:cNvPicPr>
          <p:nvPr/>
        </p:nvPicPr>
        <p:blipFill>
          <a:blip r:embed="rId5"/>
          <a:stretch>
            <a:fillRect/>
          </a:stretch>
        </p:blipFill>
        <p:spPr>
          <a:xfrm>
            <a:off x="5005558" y="4363830"/>
            <a:ext cx="2151192" cy="1809745"/>
          </a:xfrm>
          <a:prstGeom prst="rect">
            <a:avLst/>
          </a:prstGeom>
        </p:spPr>
      </p:pic>
      <p:pic>
        <p:nvPicPr>
          <p:cNvPr id="18" name="图片 17"/>
          <p:cNvPicPr>
            <a:picLocks noChangeAspect="1"/>
          </p:cNvPicPr>
          <p:nvPr/>
        </p:nvPicPr>
        <p:blipFill>
          <a:blip r:embed="rId6"/>
          <a:stretch>
            <a:fillRect/>
          </a:stretch>
        </p:blipFill>
        <p:spPr>
          <a:xfrm>
            <a:off x="6661742" y="4357488"/>
            <a:ext cx="2158730" cy="1816087"/>
          </a:xfrm>
          <a:prstGeom prst="rect">
            <a:avLst/>
          </a:prstGeom>
        </p:spPr>
      </p:pic>
      <p:pic>
        <p:nvPicPr>
          <p:cNvPr id="19" name="图片 18"/>
          <p:cNvPicPr>
            <a:picLocks noChangeAspect="1"/>
          </p:cNvPicPr>
          <p:nvPr/>
        </p:nvPicPr>
        <p:blipFill>
          <a:blip r:embed="rId7"/>
          <a:stretch>
            <a:fillRect/>
          </a:stretch>
        </p:blipFill>
        <p:spPr>
          <a:xfrm>
            <a:off x="6661742" y="2317991"/>
            <a:ext cx="2146500" cy="1805798"/>
          </a:xfrm>
          <a:prstGeom prst="rect">
            <a:avLst/>
          </a:prstGeom>
        </p:spPr>
      </p:pic>
      <p:pic>
        <p:nvPicPr>
          <p:cNvPr id="20" name="图片 19"/>
          <p:cNvPicPr>
            <a:picLocks noChangeAspect="1"/>
          </p:cNvPicPr>
          <p:nvPr/>
        </p:nvPicPr>
        <p:blipFill>
          <a:blip r:embed="rId8"/>
          <a:stretch>
            <a:fillRect/>
          </a:stretch>
        </p:blipFill>
        <p:spPr>
          <a:xfrm>
            <a:off x="4994850" y="2317991"/>
            <a:ext cx="2146500" cy="1805798"/>
          </a:xfrm>
          <a:prstGeom prst="rect">
            <a:avLst/>
          </a:prstGeom>
        </p:spPr>
      </p:pic>
      <p:sp>
        <p:nvSpPr>
          <p:cNvPr id="21" name="文本框 20"/>
          <p:cNvSpPr txBox="1"/>
          <p:nvPr/>
        </p:nvSpPr>
        <p:spPr>
          <a:xfrm>
            <a:off x="7055030" y="6021288"/>
            <a:ext cx="1399037" cy="276999"/>
          </a:xfrm>
          <a:prstGeom prst="rect">
            <a:avLst/>
          </a:prstGeom>
          <a:solidFill>
            <a:schemeClr val="bg1"/>
          </a:solidFill>
        </p:spPr>
        <p:txBody>
          <a:bodyPr wrap="none" rtlCol="0">
            <a:spAutoFit/>
          </a:bodyPr>
          <a:lstStyle/>
          <a:p>
            <a:r>
              <a:rPr lang="en-US" altLang="zh-CN" sz="1200" b="1" dirty="0" smtClean="0"/>
              <a:t>Standard deviation</a:t>
            </a:r>
            <a:endParaRPr lang="zh-CN" altLang="en-US" sz="1200" b="1" dirty="0"/>
          </a:p>
        </p:txBody>
      </p:sp>
      <p:sp>
        <p:nvSpPr>
          <p:cNvPr id="22" name="文本框 21"/>
          <p:cNvSpPr txBox="1"/>
          <p:nvPr/>
        </p:nvSpPr>
        <p:spPr>
          <a:xfrm>
            <a:off x="5634066" y="6021288"/>
            <a:ext cx="1040670" cy="261610"/>
          </a:xfrm>
          <a:prstGeom prst="rect">
            <a:avLst/>
          </a:prstGeom>
          <a:solidFill>
            <a:schemeClr val="bg1"/>
          </a:solidFill>
        </p:spPr>
        <p:txBody>
          <a:bodyPr wrap="none" rtlCol="0">
            <a:spAutoFit/>
          </a:bodyPr>
          <a:lstStyle/>
          <a:p>
            <a:r>
              <a:rPr lang="en-US" altLang="zh-CN" sz="1050" b="1" dirty="0" smtClean="0"/>
              <a:t>Different trials</a:t>
            </a:r>
            <a:endParaRPr lang="zh-CN" altLang="en-US" sz="1050" b="1" dirty="0"/>
          </a:p>
        </p:txBody>
      </p:sp>
      <p:sp>
        <p:nvSpPr>
          <p:cNvPr id="24" name="文本框 23"/>
          <p:cNvSpPr txBox="1"/>
          <p:nvPr/>
        </p:nvSpPr>
        <p:spPr>
          <a:xfrm rot="16200000">
            <a:off x="4236530" y="5086241"/>
            <a:ext cx="1781257" cy="246221"/>
          </a:xfrm>
          <a:prstGeom prst="rect">
            <a:avLst/>
          </a:prstGeom>
          <a:solidFill>
            <a:schemeClr val="bg1"/>
          </a:solidFill>
        </p:spPr>
        <p:txBody>
          <a:bodyPr wrap="none" rtlCol="0">
            <a:spAutoFit/>
          </a:bodyPr>
          <a:lstStyle/>
          <a:p>
            <a:r>
              <a:rPr lang="en-US" altLang="zh-CN" sz="1000" b="1" dirty="0" smtClean="0"/>
              <a:t>Different stimulation strength</a:t>
            </a:r>
            <a:endParaRPr lang="zh-CN" altLang="en-US" sz="1000" b="1" dirty="0"/>
          </a:p>
        </p:txBody>
      </p:sp>
      <p:sp>
        <p:nvSpPr>
          <p:cNvPr id="25" name="文本框 24"/>
          <p:cNvSpPr txBox="1"/>
          <p:nvPr/>
        </p:nvSpPr>
        <p:spPr>
          <a:xfrm>
            <a:off x="7042036" y="3979437"/>
            <a:ext cx="1399037" cy="276999"/>
          </a:xfrm>
          <a:prstGeom prst="rect">
            <a:avLst/>
          </a:prstGeom>
          <a:solidFill>
            <a:schemeClr val="bg1"/>
          </a:solidFill>
        </p:spPr>
        <p:txBody>
          <a:bodyPr wrap="none" rtlCol="0">
            <a:spAutoFit/>
          </a:bodyPr>
          <a:lstStyle/>
          <a:p>
            <a:r>
              <a:rPr lang="en-US" altLang="zh-CN" sz="1200" b="1" dirty="0" smtClean="0"/>
              <a:t>Standard deviation</a:t>
            </a:r>
            <a:endParaRPr lang="zh-CN" altLang="en-US" sz="1200" b="1" dirty="0"/>
          </a:p>
        </p:txBody>
      </p:sp>
      <p:sp>
        <p:nvSpPr>
          <p:cNvPr id="26" name="文本框 25"/>
          <p:cNvSpPr txBox="1"/>
          <p:nvPr/>
        </p:nvSpPr>
        <p:spPr>
          <a:xfrm>
            <a:off x="5621072" y="3979437"/>
            <a:ext cx="1040670" cy="261610"/>
          </a:xfrm>
          <a:prstGeom prst="rect">
            <a:avLst/>
          </a:prstGeom>
          <a:solidFill>
            <a:schemeClr val="bg1"/>
          </a:solidFill>
        </p:spPr>
        <p:txBody>
          <a:bodyPr wrap="none" rtlCol="0">
            <a:spAutoFit/>
          </a:bodyPr>
          <a:lstStyle/>
          <a:p>
            <a:r>
              <a:rPr lang="en-US" altLang="zh-CN" sz="1050" b="1" dirty="0" smtClean="0"/>
              <a:t>Different trials</a:t>
            </a:r>
            <a:endParaRPr lang="zh-CN" altLang="en-US" sz="1050" b="1" dirty="0"/>
          </a:p>
        </p:txBody>
      </p:sp>
      <p:sp>
        <p:nvSpPr>
          <p:cNvPr id="27" name="文本框 26"/>
          <p:cNvSpPr txBox="1"/>
          <p:nvPr/>
        </p:nvSpPr>
        <p:spPr>
          <a:xfrm rot="16200000">
            <a:off x="4223536" y="3044390"/>
            <a:ext cx="1781257" cy="246221"/>
          </a:xfrm>
          <a:prstGeom prst="rect">
            <a:avLst/>
          </a:prstGeom>
          <a:solidFill>
            <a:schemeClr val="bg1"/>
          </a:solidFill>
        </p:spPr>
        <p:txBody>
          <a:bodyPr wrap="none" rtlCol="0">
            <a:spAutoFit/>
          </a:bodyPr>
          <a:lstStyle/>
          <a:p>
            <a:r>
              <a:rPr lang="en-US" altLang="zh-CN" sz="1000" b="1" dirty="0" smtClean="0"/>
              <a:t>Different stimulation strength</a:t>
            </a:r>
            <a:endParaRPr lang="zh-CN" altLang="en-US" sz="1000" b="1" dirty="0"/>
          </a:p>
        </p:txBody>
      </p:sp>
    </p:spTree>
    <p:extLst>
      <p:ext uri="{BB962C8B-B14F-4D97-AF65-F5344CB8AC3E}">
        <p14:creationId xmlns:p14="http://schemas.microsoft.com/office/powerpoint/2010/main" val="2548117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a:blip r:embed="rId2"/>
          <a:stretch>
            <a:fillRect/>
          </a:stretch>
        </p:blipFill>
        <p:spPr>
          <a:xfrm>
            <a:off x="1907704" y="1428581"/>
            <a:ext cx="5246494" cy="2731442"/>
          </a:xfrm>
          <a:prstGeom prst="rect">
            <a:avLst/>
          </a:prstGeom>
        </p:spPr>
      </p:pic>
      <p:pic>
        <p:nvPicPr>
          <p:cNvPr id="6" name="图片 5"/>
          <p:cNvPicPr>
            <a:picLocks noChangeAspect="1"/>
          </p:cNvPicPr>
          <p:nvPr/>
        </p:nvPicPr>
        <p:blipFill>
          <a:blip r:embed="rId3"/>
          <a:stretch>
            <a:fillRect/>
          </a:stretch>
        </p:blipFill>
        <p:spPr>
          <a:xfrm>
            <a:off x="1907704" y="4077072"/>
            <a:ext cx="5328592" cy="2649722"/>
          </a:xfrm>
          <a:prstGeom prst="rect">
            <a:avLst/>
          </a:prstGeom>
        </p:spPr>
      </p:pic>
      <p:sp>
        <p:nvSpPr>
          <p:cNvPr id="7" name="文本框 6"/>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2428909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a:blip r:embed="rId3"/>
          <a:stretch>
            <a:fillRect/>
          </a:stretch>
        </p:blipFill>
        <p:spPr>
          <a:xfrm>
            <a:off x="1331640" y="1558144"/>
            <a:ext cx="3067265" cy="2580414"/>
          </a:xfrm>
          <a:prstGeom prst="rect">
            <a:avLst/>
          </a:prstGeom>
        </p:spPr>
      </p:pic>
      <p:pic>
        <p:nvPicPr>
          <p:cNvPr id="4" name="图片 3"/>
          <p:cNvPicPr>
            <a:picLocks noChangeAspect="1"/>
          </p:cNvPicPr>
          <p:nvPr/>
        </p:nvPicPr>
        <p:blipFill>
          <a:blip r:embed="rId4"/>
          <a:stretch>
            <a:fillRect/>
          </a:stretch>
        </p:blipFill>
        <p:spPr>
          <a:xfrm>
            <a:off x="4572000" y="1570901"/>
            <a:ext cx="3076803" cy="2588439"/>
          </a:xfrm>
          <a:prstGeom prst="rect">
            <a:avLst/>
          </a:prstGeom>
        </p:spPr>
      </p:pic>
      <p:pic>
        <p:nvPicPr>
          <p:cNvPr id="5" name="图片 4"/>
          <p:cNvPicPr>
            <a:picLocks noChangeAspect="1"/>
          </p:cNvPicPr>
          <p:nvPr/>
        </p:nvPicPr>
        <p:blipFill>
          <a:blip r:embed="rId5"/>
          <a:stretch>
            <a:fillRect/>
          </a:stretch>
        </p:blipFill>
        <p:spPr>
          <a:xfrm>
            <a:off x="1338899" y="4136051"/>
            <a:ext cx="3036578" cy="2554599"/>
          </a:xfrm>
          <a:prstGeom prst="rect">
            <a:avLst/>
          </a:prstGeom>
        </p:spPr>
      </p:pic>
      <p:pic>
        <p:nvPicPr>
          <p:cNvPr id="6" name="图片 5"/>
          <p:cNvPicPr>
            <a:picLocks noChangeAspect="1"/>
          </p:cNvPicPr>
          <p:nvPr/>
        </p:nvPicPr>
        <p:blipFill>
          <a:blip r:embed="rId6"/>
          <a:stretch>
            <a:fillRect/>
          </a:stretch>
        </p:blipFill>
        <p:spPr>
          <a:xfrm>
            <a:off x="4651266" y="4161425"/>
            <a:ext cx="3036354" cy="2554411"/>
          </a:xfrm>
          <a:prstGeom prst="rect">
            <a:avLst/>
          </a:prstGeom>
        </p:spPr>
      </p:pic>
      <p:cxnSp>
        <p:nvCxnSpPr>
          <p:cNvPr id="8" name="直接连接符 7"/>
          <p:cNvCxnSpPr/>
          <p:nvPr/>
        </p:nvCxnSpPr>
        <p:spPr>
          <a:xfrm>
            <a:off x="971600" y="4149080"/>
            <a:ext cx="7056784"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文本框 8"/>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1072714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14" name="图片 13"/>
          <p:cNvPicPr>
            <a:picLocks noChangeAspect="1"/>
          </p:cNvPicPr>
          <p:nvPr/>
        </p:nvPicPr>
        <p:blipFill>
          <a:blip r:embed="rId3"/>
          <a:stretch>
            <a:fillRect/>
          </a:stretch>
        </p:blipFill>
        <p:spPr>
          <a:xfrm>
            <a:off x="4427984" y="1981559"/>
            <a:ext cx="4623551" cy="4084915"/>
          </a:xfrm>
          <a:prstGeom prst="rect">
            <a:avLst/>
          </a:prstGeom>
        </p:spPr>
      </p:pic>
      <p:pic>
        <p:nvPicPr>
          <p:cNvPr id="10" name="图片 9"/>
          <p:cNvPicPr>
            <a:picLocks noChangeAspect="1"/>
          </p:cNvPicPr>
          <p:nvPr/>
        </p:nvPicPr>
        <p:blipFill rotWithShape="1">
          <a:blip r:embed="rId4"/>
          <a:srcRect l="16841" t="6336" b="13834"/>
          <a:stretch/>
        </p:blipFill>
        <p:spPr>
          <a:xfrm>
            <a:off x="755576" y="2128905"/>
            <a:ext cx="4049738" cy="3690560"/>
          </a:xfrm>
          <a:prstGeom prst="rect">
            <a:avLst/>
          </a:prstGeom>
        </p:spPr>
      </p:pic>
      <p:pic>
        <p:nvPicPr>
          <p:cNvPr id="11" name="图片 10"/>
          <p:cNvPicPr>
            <a:picLocks noChangeAspect="1"/>
          </p:cNvPicPr>
          <p:nvPr/>
        </p:nvPicPr>
        <p:blipFill rotWithShape="1">
          <a:blip r:embed="rId4"/>
          <a:srcRect l="-2406" t="1267" r="85705" b="87476"/>
          <a:stretch/>
        </p:blipFill>
        <p:spPr>
          <a:xfrm>
            <a:off x="1058181" y="2492896"/>
            <a:ext cx="999728" cy="639687"/>
          </a:xfrm>
          <a:prstGeom prst="rect">
            <a:avLst/>
          </a:prstGeom>
        </p:spPr>
      </p:pic>
      <p:sp>
        <p:nvSpPr>
          <p:cNvPr id="13" name="矩形 12"/>
          <p:cNvSpPr/>
          <p:nvPr/>
        </p:nvSpPr>
        <p:spPr>
          <a:xfrm>
            <a:off x="3781773" y="5579948"/>
            <a:ext cx="45719"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3568" y="5552245"/>
            <a:ext cx="216024" cy="394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3686147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67544" y="2060848"/>
            <a:ext cx="4306325" cy="3643787"/>
          </a:xfrm>
          <a:prstGeom prst="rect">
            <a:avLst/>
          </a:prstGeom>
        </p:spPr>
      </p:pic>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5" name="图片 4"/>
          <p:cNvPicPr>
            <a:picLocks noChangeAspect="1"/>
          </p:cNvPicPr>
          <p:nvPr/>
        </p:nvPicPr>
        <p:blipFill>
          <a:blip r:embed="rId3"/>
          <a:stretch>
            <a:fillRect/>
          </a:stretch>
        </p:blipFill>
        <p:spPr>
          <a:xfrm>
            <a:off x="4279400" y="2045006"/>
            <a:ext cx="4325048" cy="3659630"/>
          </a:xfrm>
          <a:prstGeom prst="rect">
            <a:avLst/>
          </a:prstGeom>
        </p:spPr>
      </p:pic>
      <p:sp>
        <p:nvSpPr>
          <p:cNvPr id="6" name="文本框 5"/>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2294053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4" name="图片 3"/>
          <p:cNvPicPr>
            <a:picLocks noChangeAspect="1"/>
          </p:cNvPicPr>
          <p:nvPr/>
        </p:nvPicPr>
        <p:blipFill rotWithShape="1">
          <a:blip r:embed="rId2"/>
          <a:srcRect l="15469" b="13115"/>
          <a:stretch/>
        </p:blipFill>
        <p:spPr>
          <a:xfrm>
            <a:off x="539552" y="1844824"/>
            <a:ext cx="3934811" cy="3816424"/>
          </a:xfrm>
          <a:prstGeom prst="rect">
            <a:avLst/>
          </a:prstGeom>
        </p:spPr>
      </p:pic>
      <p:pic>
        <p:nvPicPr>
          <p:cNvPr id="6" name="图片 5"/>
          <p:cNvPicPr>
            <a:picLocks noChangeAspect="1"/>
          </p:cNvPicPr>
          <p:nvPr/>
        </p:nvPicPr>
        <p:blipFill>
          <a:blip r:embed="rId3"/>
          <a:stretch>
            <a:fillRect/>
          </a:stretch>
        </p:blipFill>
        <p:spPr>
          <a:xfrm>
            <a:off x="4332841" y="1953022"/>
            <a:ext cx="4629152" cy="3916948"/>
          </a:xfrm>
          <a:prstGeom prst="rect">
            <a:avLst/>
          </a:prstGeom>
        </p:spPr>
      </p:pic>
      <p:pic>
        <p:nvPicPr>
          <p:cNvPr id="7" name="图片 6"/>
          <p:cNvPicPr>
            <a:picLocks noChangeAspect="1"/>
          </p:cNvPicPr>
          <p:nvPr/>
        </p:nvPicPr>
        <p:blipFill rotWithShape="1">
          <a:blip r:embed="rId2"/>
          <a:srcRect r="84711" b="83797"/>
          <a:stretch/>
        </p:blipFill>
        <p:spPr>
          <a:xfrm>
            <a:off x="1259632" y="2492896"/>
            <a:ext cx="711696" cy="711696"/>
          </a:xfrm>
          <a:prstGeom prst="rect">
            <a:avLst/>
          </a:prstGeom>
        </p:spPr>
      </p:pic>
      <p:sp>
        <p:nvSpPr>
          <p:cNvPr id="8" name="矩形 7"/>
          <p:cNvSpPr/>
          <p:nvPr/>
        </p:nvSpPr>
        <p:spPr>
          <a:xfrm>
            <a:off x="467544" y="5338785"/>
            <a:ext cx="216024" cy="394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3300187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rotWithShape="1">
          <a:blip r:embed="rId2"/>
          <a:srcRect l="16707" b="15100"/>
          <a:stretch/>
        </p:blipFill>
        <p:spPr>
          <a:xfrm>
            <a:off x="611560" y="1844824"/>
            <a:ext cx="3945704" cy="3787674"/>
          </a:xfrm>
          <a:prstGeom prst="rect">
            <a:avLst/>
          </a:prstGeom>
        </p:spPr>
      </p:pic>
      <p:pic>
        <p:nvPicPr>
          <p:cNvPr id="5" name="图片 4"/>
          <p:cNvPicPr>
            <a:picLocks noChangeAspect="1"/>
          </p:cNvPicPr>
          <p:nvPr/>
        </p:nvPicPr>
        <p:blipFill>
          <a:blip r:embed="rId3"/>
          <a:stretch>
            <a:fillRect/>
          </a:stretch>
        </p:blipFill>
        <p:spPr>
          <a:xfrm>
            <a:off x="4211960" y="1988840"/>
            <a:ext cx="4680519" cy="3960410"/>
          </a:xfrm>
          <a:prstGeom prst="rect">
            <a:avLst/>
          </a:prstGeom>
        </p:spPr>
      </p:pic>
      <p:sp>
        <p:nvSpPr>
          <p:cNvPr id="7" name="文本框 6"/>
          <p:cNvSpPr txBox="1"/>
          <p:nvPr/>
        </p:nvSpPr>
        <p:spPr>
          <a:xfrm>
            <a:off x="1578623" y="2463279"/>
            <a:ext cx="556459" cy="461665"/>
          </a:xfrm>
          <a:prstGeom prst="rect">
            <a:avLst/>
          </a:prstGeom>
          <a:solidFill>
            <a:schemeClr val="bg1"/>
          </a:solidFill>
        </p:spPr>
        <p:txBody>
          <a:bodyPr wrap="square" rtlCol="0">
            <a:spAutoFit/>
          </a:bodyPr>
          <a:lstStyle/>
          <a:p>
            <a:r>
              <a:rPr lang="en-US" altLang="zh-CN" sz="1200" dirty="0" smtClean="0"/>
              <a:t>2-3-3</a:t>
            </a:r>
          </a:p>
          <a:p>
            <a:r>
              <a:rPr lang="en-US" altLang="zh-CN" sz="1200" dirty="0" smtClean="0"/>
              <a:t>2-3-4</a:t>
            </a:r>
            <a:endParaRPr lang="zh-CN" altLang="en-US" sz="1200" dirty="0"/>
          </a:p>
        </p:txBody>
      </p:sp>
      <p:sp>
        <p:nvSpPr>
          <p:cNvPr id="8" name="椭圆 7"/>
          <p:cNvSpPr/>
          <p:nvPr/>
        </p:nvSpPr>
        <p:spPr>
          <a:xfrm>
            <a:off x="1475656" y="2564904"/>
            <a:ext cx="72008" cy="72008"/>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乘号 8"/>
          <p:cNvSpPr/>
          <p:nvPr/>
        </p:nvSpPr>
        <p:spPr>
          <a:xfrm>
            <a:off x="1475656" y="2708920"/>
            <a:ext cx="102967" cy="102967"/>
          </a:xfrm>
          <a:prstGeom prst="mathMultiply">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4"/>
          <a:srcRect l="28500" t="11946" r="21723" b="75187"/>
          <a:stretch/>
        </p:blipFill>
        <p:spPr>
          <a:xfrm>
            <a:off x="5524327" y="2624709"/>
            <a:ext cx="2360042" cy="516259"/>
          </a:xfrm>
          <a:prstGeom prst="rect">
            <a:avLst/>
          </a:prstGeom>
        </p:spPr>
      </p:pic>
      <p:sp>
        <p:nvSpPr>
          <p:cNvPr id="11" name="文本框 10"/>
          <p:cNvSpPr txBox="1"/>
          <p:nvPr/>
        </p:nvSpPr>
        <p:spPr>
          <a:xfrm>
            <a:off x="2358228" y="5690352"/>
            <a:ext cx="452368" cy="369332"/>
          </a:xfrm>
          <a:prstGeom prst="rect">
            <a:avLst/>
          </a:prstGeom>
          <a:noFill/>
        </p:spPr>
        <p:txBody>
          <a:bodyPr wrap="none" rtlCol="0">
            <a:spAutoFit/>
          </a:bodyPr>
          <a:lstStyle/>
          <a:p>
            <a:r>
              <a:rPr lang="en-US" altLang="zh-CN" dirty="0" smtClean="0"/>
              <a:t>PN</a:t>
            </a:r>
            <a:endParaRPr lang="zh-CN" altLang="en-US" dirty="0"/>
          </a:p>
        </p:txBody>
      </p:sp>
      <p:sp>
        <p:nvSpPr>
          <p:cNvPr id="13" name="文本框 12"/>
          <p:cNvSpPr txBox="1"/>
          <p:nvPr/>
        </p:nvSpPr>
        <p:spPr>
          <a:xfrm rot="16200000">
            <a:off x="217125" y="3574610"/>
            <a:ext cx="419538" cy="369332"/>
          </a:xfrm>
          <a:prstGeom prst="rect">
            <a:avLst/>
          </a:prstGeom>
          <a:noFill/>
        </p:spPr>
        <p:txBody>
          <a:bodyPr wrap="none" rtlCol="0">
            <a:spAutoFit/>
          </a:bodyPr>
          <a:lstStyle/>
          <a:p>
            <a:r>
              <a:rPr lang="en-US" altLang="zh-CN" dirty="0"/>
              <a:t>KC</a:t>
            </a:r>
            <a:endParaRPr lang="zh-CN" altLang="en-US" dirty="0"/>
          </a:p>
        </p:txBody>
      </p:sp>
      <p:sp>
        <p:nvSpPr>
          <p:cNvPr id="14" name="文本框 13"/>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spTree>
    <p:extLst>
      <p:ext uri="{BB962C8B-B14F-4D97-AF65-F5344CB8AC3E}">
        <p14:creationId xmlns:p14="http://schemas.microsoft.com/office/powerpoint/2010/main" val="1171915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52349" y="2423777"/>
            <a:ext cx="7657501" cy="2840383"/>
          </a:xfrm>
          <a:prstGeom prst="rect">
            <a:avLst/>
          </a:prstGeom>
        </p:spPr>
      </p:pic>
      <p:sp>
        <p:nvSpPr>
          <p:cNvPr id="24" name="文本框 23"/>
          <p:cNvSpPr txBox="1"/>
          <p:nvPr/>
        </p:nvSpPr>
        <p:spPr>
          <a:xfrm>
            <a:off x="933516" y="3529580"/>
            <a:ext cx="676788" cy="369332"/>
          </a:xfrm>
          <a:prstGeom prst="rect">
            <a:avLst/>
          </a:prstGeom>
          <a:noFill/>
        </p:spPr>
        <p:txBody>
          <a:bodyPr wrap="none" rtlCol="0">
            <a:spAutoFit/>
          </a:bodyPr>
          <a:lstStyle/>
          <a:p>
            <a:r>
              <a:rPr lang="en-US" altLang="zh-CN" dirty="0" smtClean="0"/>
              <a:t>2-3-3</a:t>
            </a:r>
            <a:endParaRPr lang="zh-CN" altLang="en-US" dirty="0"/>
          </a:p>
        </p:txBody>
      </p:sp>
      <p:sp>
        <p:nvSpPr>
          <p:cNvPr id="25" name="文本框 24"/>
          <p:cNvSpPr txBox="1"/>
          <p:nvPr/>
        </p:nvSpPr>
        <p:spPr>
          <a:xfrm>
            <a:off x="976808" y="4897732"/>
            <a:ext cx="676788" cy="369332"/>
          </a:xfrm>
          <a:prstGeom prst="rect">
            <a:avLst/>
          </a:prstGeom>
          <a:noFill/>
        </p:spPr>
        <p:txBody>
          <a:bodyPr wrap="none" rtlCol="0">
            <a:spAutoFit/>
          </a:bodyPr>
          <a:lstStyle/>
          <a:p>
            <a:r>
              <a:rPr lang="en-US" altLang="zh-CN" dirty="0" smtClean="0"/>
              <a:t>2-3-4</a:t>
            </a:r>
            <a:endParaRPr lang="zh-CN" altLang="en-US" dirty="0"/>
          </a:p>
        </p:txBody>
      </p:sp>
      <p:sp>
        <p:nvSpPr>
          <p:cNvPr id="26"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27" name="文本框 26"/>
          <p:cNvSpPr txBox="1"/>
          <p:nvPr/>
        </p:nvSpPr>
        <p:spPr>
          <a:xfrm>
            <a:off x="467544" y="1556792"/>
            <a:ext cx="829073" cy="369332"/>
          </a:xfrm>
          <a:prstGeom prst="rect">
            <a:avLst/>
          </a:prstGeom>
          <a:noFill/>
        </p:spPr>
        <p:txBody>
          <a:bodyPr wrap="none" rtlCol="0">
            <a:spAutoFit/>
          </a:bodyPr>
          <a:lstStyle/>
          <a:p>
            <a:r>
              <a:rPr lang="en-US" altLang="zh-CN" b="1" dirty="0" smtClean="0"/>
              <a:t>CASE 1</a:t>
            </a:r>
            <a:endParaRPr lang="zh-CN" altLang="en-US" b="1" dirty="0"/>
          </a:p>
        </p:txBody>
      </p:sp>
      <p:pic>
        <p:nvPicPr>
          <p:cNvPr id="28" name="图片 27"/>
          <p:cNvPicPr>
            <a:picLocks noChangeAspect="1"/>
          </p:cNvPicPr>
          <p:nvPr/>
        </p:nvPicPr>
        <p:blipFill>
          <a:blip r:embed="rId4"/>
          <a:stretch>
            <a:fillRect/>
          </a:stretch>
        </p:blipFill>
        <p:spPr>
          <a:xfrm>
            <a:off x="824356" y="2545386"/>
            <a:ext cx="944522" cy="944522"/>
          </a:xfrm>
          <a:prstGeom prst="rect">
            <a:avLst/>
          </a:prstGeom>
        </p:spPr>
      </p:pic>
      <p:pic>
        <p:nvPicPr>
          <p:cNvPr id="29" name="图片 28"/>
          <p:cNvPicPr>
            <a:picLocks noChangeAspect="1"/>
          </p:cNvPicPr>
          <p:nvPr/>
        </p:nvPicPr>
        <p:blipFill>
          <a:blip r:embed="rId5"/>
          <a:stretch>
            <a:fillRect/>
          </a:stretch>
        </p:blipFill>
        <p:spPr>
          <a:xfrm>
            <a:off x="823670" y="3933056"/>
            <a:ext cx="945208" cy="945208"/>
          </a:xfrm>
          <a:prstGeom prst="rect">
            <a:avLst/>
          </a:prstGeom>
        </p:spPr>
      </p:pic>
      <p:sp>
        <p:nvSpPr>
          <p:cNvPr id="31" name="椭圆 30"/>
          <p:cNvSpPr/>
          <p:nvPr/>
        </p:nvSpPr>
        <p:spPr>
          <a:xfrm>
            <a:off x="976808" y="2774275"/>
            <a:ext cx="633495" cy="533731"/>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20186434">
            <a:off x="1037389" y="4141715"/>
            <a:ext cx="461390" cy="615974"/>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753279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727324" y="1799145"/>
            <a:ext cx="3829575" cy="1200329"/>
          </a:xfrm>
          <a:prstGeom prst="rect">
            <a:avLst/>
          </a:prstGeom>
          <a:noFill/>
        </p:spPr>
        <p:txBody>
          <a:bodyPr wrap="none" rtlCol="0">
            <a:spAutoFit/>
          </a:bodyPr>
          <a:lstStyle/>
          <a:p>
            <a:r>
              <a:rPr lang="en-US" altLang="zh-CN" b="1" dirty="0" smtClean="0"/>
              <a:t>Sensitive dual-color calcium indicators</a:t>
            </a:r>
          </a:p>
          <a:p>
            <a:endParaRPr lang="en-US" altLang="zh-CN" b="1" dirty="0" smtClean="0"/>
          </a:p>
          <a:p>
            <a:r>
              <a:rPr lang="en-US" altLang="zh-CN" b="1" dirty="0" smtClean="0"/>
              <a:t>Proper index for representation </a:t>
            </a:r>
          </a:p>
          <a:p>
            <a:r>
              <a:rPr lang="en-US" altLang="zh-CN" b="1" dirty="0" smtClean="0"/>
              <a:t>of the synaptic strength</a:t>
            </a:r>
            <a:endParaRPr lang="zh-CN" altLang="en-US" b="1" dirty="0"/>
          </a:p>
        </p:txBody>
      </p:sp>
      <p:grpSp>
        <p:nvGrpSpPr>
          <p:cNvPr id="36" name="组合 35"/>
          <p:cNvGrpSpPr/>
          <p:nvPr/>
        </p:nvGrpSpPr>
        <p:grpSpPr>
          <a:xfrm>
            <a:off x="1133382" y="1799145"/>
            <a:ext cx="2886267" cy="2079820"/>
            <a:chOff x="193875" y="2200421"/>
            <a:chExt cx="2886267" cy="2079820"/>
          </a:xfrm>
        </p:grpSpPr>
        <p:sp>
          <p:nvSpPr>
            <p:cNvPr id="12" name="椭圆 11"/>
            <p:cNvSpPr/>
            <p:nvPr/>
          </p:nvSpPr>
          <p:spPr>
            <a:xfrm>
              <a:off x="1099055" y="2764501"/>
              <a:ext cx="1001949" cy="10019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弧形 12"/>
            <p:cNvSpPr/>
            <p:nvPr/>
          </p:nvSpPr>
          <p:spPr>
            <a:xfrm rot="4289938">
              <a:off x="790508" y="2497555"/>
              <a:ext cx="1599486" cy="1497274"/>
            </a:xfrm>
            <a:prstGeom prst="arc">
              <a:avLst>
                <a:gd name="adj1" fmla="val 13511000"/>
                <a:gd name="adj2" fmla="val 0"/>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193875" y="2479720"/>
              <a:ext cx="1406154" cy="253916"/>
            </a:xfrm>
            <a:prstGeom prst="rect">
              <a:avLst/>
            </a:prstGeom>
            <a:noFill/>
          </p:spPr>
          <p:txBody>
            <a:bodyPr wrap="none" rtlCol="0">
              <a:spAutoFit/>
            </a:bodyPr>
            <a:lstStyle/>
            <a:p>
              <a:r>
                <a:rPr lang="en-US" altLang="zh-CN" sz="1050" dirty="0" smtClean="0">
                  <a:solidFill>
                    <a:srgbClr val="FF0000"/>
                  </a:solidFill>
                </a:rPr>
                <a:t>Pre-synaptic terminals</a:t>
              </a:r>
              <a:endParaRPr lang="zh-CN" altLang="en-US" sz="1050" dirty="0">
                <a:solidFill>
                  <a:srgbClr val="FF0000"/>
                </a:solidFill>
              </a:endParaRPr>
            </a:p>
          </p:txBody>
        </p:sp>
        <p:sp>
          <p:nvSpPr>
            <p:cNvPr id="17" name="文本框 16"/>
            <p:cNvSpPr txBox="1"/>
            <p:nvPr/>
          </p:nvSpPr>
          <p:spPr>
            <a:xfrm>
              <a:off x="1541569" y="2200421"/>
              <a:ext cx="1523174" cy="261610"/>
            </a:xfrm>
            <a:prstGeom prst="rect">
              <a:avLst/>
            </a:prstGeom>
            <a:noFill/>
          </p:spPr>
          <p:txBody>
            <a:bodyPr wrap="none" rtlCol="0">
              <a:spAutoFit/>
            </a:bodyPr>
            <a:lstStyle/>
            <a:p>
              <a:r>
                <a:rPr lang="en-US" altLang="zh-CN" sz="1050" dirty="0" smtClean="0">
                  <a:solidFill>
                    <a:srgbClr val="00B050"/>
                  </a:solidFill>
                </a:rPr>
                <a:t>Post-synaptic dendrites</a:t>
              </a:r>
              <a:endParaRPr lang="zh-CN" altLang="en-US" sz="1050" dirty="0">
                <a:solidFill>
                  <a:srgbClr val="00B050"/>
                </a:solidFill>
              </a:endParaRPr>
            </a:p>
          </p:txBody>
        </p:sp>
        <p:sp>
          <p:nvSpPr>
            <p:cNvPr id="21" name="任意多边形 20"/>
            <p:cNvSpPr/>
            <p:nvPr/>
          </p:nvSpPr>
          <p:spPr>
            <a:xfrm>
              <a:off x="525124" y="3274035"/>
              <a:ext cx="739302" cy="1006206"/>
            </a:xfrm>
            <a:custGeom>
              <a:avLst/>
              <a:gdLst>
                <a:gd name="connsiteX0" fmla="*/ 0 w 739302"/>
                <a:gd name="connsiteY0" fmla="*/ 963262 h 1006206"/>
                <a:gd name="connsiteX1" fmla="*/ 252919 w 739302"/>
                <a:gd name="connsiteY1" fmla="*/ 846530 h 1006206"/>
                <a:gd name="connsiteX2" fmla="*/ 340468 w 739302"/>
                <a:gd name="connsiteY2" fmla="*/ 224 h 1006206"/>
                <a:gd name="connsiteX3" fmla="*/ 447472 w 739302"/>
                <a:gd name="connsiteY3" fmla="*/ 934079 h 1006206"/>
                <a:gd name="connsiteX4" fmla="*/ 632298 w 739302"/>
                <a:gd name="connsiteY4" fmla="*/ 943807 h 1006206"/>
                <a:gd name="connsiteX5" fmla="*/ 739302 w 739302"/>
                <a:gd name="connsiteY5" fmla="*/ 943807 h 10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302" h="1006206">
                  <a:moveTo>
                    <a:pt x="0" y="963262"/>
                  </a:moveTo>
                  <a:cubicBezTo>
                    <a:pt x="98087" y="985149"/>
                    <a:pt x="196174" y="1007036"/>
                    <a:pt x="252919" y="846530"/>
                  </a:cubicBezTo>
                  <a:cubicBezTo>
                    <a:pt x="309664" y="686024"/>
                    <a:pt x="308043" y="-14367"/>
                    <a:pt x="340468" y="224"/>
                  </a:cubicBezTo>
                  <a:cubicBezTo>
                    <a:pt x="372893" y="14815"/>
                    <a:pt x="398834" y="776815"/>
                    <a:pt x="447472" y="934079"/>
                  </a:cubicBezTo>
                  <a:cubicBezTo>
                    <a:pt x="496110" y="1091343"/>
                    <a:pt x="583660" y="942186"/>
                    <a:pt x="632298" y="943807"/>
                  </a:cubicBezTo>
                  <a:cubicBezTo>
                    <a:pt x="680936" y="945428"/>
                    <a:pt x="710119" y="944617"/>
                    <a:pt x="739302" y="9438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2340840" y="3269464"/>
              <a:ext cx="739302" cy="1006206"/>
            </a:xfrm>
            <a:custGeom>
              <a:avLst/>
              <a:gdLst>
                <a:gd name="connsiteX0" fmla="*/ 0 w 739302"/>
                <a:gd name="connsiteY0" fmla="*/ 963262 h 1006206"/>
                <a:gd name="connsiteX1" fmla="*/ 252919 w 739302"/>
                <a:gd name="connsiteY1" fmla="*/ 846530 h 1006206"/>
                <a:gd name="connsiteX2" fmla="*/ 340468 w 739302"/>
                <a:gd name="connsiteY2" fmla="*/ 224 h 1006206"/>
                <a:gd name="connsiteX3" fmla="*/ 447472 w 739302"/>
                <a:gd name="connsiteY3" fmla="*/ 934079 h 1006206"/>
                <a:gd name="connsiteX4" fmla="*/ 632298 w 739302"/>
                <a:gd name="connsiteY4" fmla="*/ 943807 h 1006206"/>
                <a:gd name="connsiteX5" fmla="*/ 739302 w 739302"/>
                <a:gd name="connsiteY5" fmla="*/ 943807 h 10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302" h="1006206">
                  <a:moveTo>
                    <a:pt x="0" y="963262"/>
                  </a:moveTo>
                  <a:cubicBezTo>
                    <a:pt x="98087" y="985149"/>
                    <a:pt x="196174" y="1007036"/>
                    <a:pt x="252919" y="846530"/>
                  </a:cubicBezTo>
                  <a:cubicBezTo>
                    <a:pt x="309664" y="686024"/>
                    <a:pt x="308043" y="-14367"/>
                    <a:pt x="340468" y="224"/>
                  </a:cubicBezTo>
                  <a:cubicBezTo>
                    <a:pt x="372893" y="14815"/>
                    <a:pt x="398834" y="776815"/>
                    <a:pt x="447472" y="934079"/>
                  </a:cubicBezTo>
                  <a:cubicBezTo>
                    <a:pt x="496110" y="1091343"/>
                    <a:pt x="583660" y="942186"/>
                    <a:pt x="632298" y="943807"/>
                  </a:cubicBezTo>
                  <a:cubicBezTo>
                    <a:pt x="680936" y="945428"/>
                    <a:pt x="710119" y="944617"/>
                    <a:pt x="739302" y="94380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502666" y="4174371"/>
            <a:ext cx="2147332" cy="1839204"/>
            <a:chOff x="6441599" y="2402958"/>
            <a:chExt cx="2147332" cy="1839204"/>
          </a:xfrm>
        </p:grpSpPr>
        <p:sp>
          <p:nvSpPr>
            <p:cNvPr id="25" name="椭圆 24"/>
            <p:cNvSpPr/>
            <p:nvPr/>
          </p:nvSpPr>
          <p:spPr>
            <a:xfrm>
              <a:off x="7015530" y="2725497"/>
              <a:ext cx="1001949" cy="10019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6441599" y="3235031"/>
              <a:ext cx="739302" cy="1006206"/>
            </a:xfrm>
            <a:custGeom>
              <a:avLst/>
              <a:gdLst>
                <a:gd name="connsiteX0" fmla="*/ 0 w 739302"/>
                <a:gd name="connsiteY0" fmla="*/ 963262 h 1006206"/>
                <a:gd name="connsiteX1" fmla="*/ 252919 w 739302"/>
                <a:gd name="connsiteY1" fmla="*/ 846530 h 1006206"/>
                <a:gd name="connsiteX2" fmla="*/ 340468 w 739302"/>
                <a:gd name="connsiteY2" fmla="*/ 224 h 1006206"/>
                <a:gd name="connsiteX3" fmla="*/ 447472 w 739302"/>
                <a:gd name="connsiteY3" fmla="*/ 934079 h 1006206"/>
                <a:gd name="connsiteX4" fmla="*/ 632298 w 739302"/>
                <a:gd name="connsiteY4" fmla="*/ 943807 h 1006206"/>
                <a:gd name="connsiteX5" fmla="*/ 739302 w 739302"/>
                <a:gd name="connsiteY5" fmla="*/ 943807 h 10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302" h="1006206">
                  <a:moveTo>
                    <a:pt x="0" y="963262"/>
                  </a:moveTo>
                  <a:cubicBezTo>
                    <a:pt x="98087" y="985149"/>
                    <a:pt x="196174" y="1007036"/>
                    <a:pt x="252919" y="846530"/>
                  </a:cubicBezTo>
                  <a:cubicBezTo>
                    <a:pt x="309664" y="686024"/>
                    <a:pt x="308043" y="-14367"/>
                    <a:pt x="340468" y="224"/>
                  </a:cubicBezTo>
                  <a:cubicBezTo>
                    <a:pt x="372893" y="14815"/>
                    <a:pt x="398834" y="776815"/>
                    <a:pt x="447472" y="934079"/>
                  </a:cubicBezTo>
                  <a:cubicBezTo>
                    <a:pt x="496110" y="1091343"/>
                    <a:pt x="583660" y="942186"/>
                    <a:pt x="632298" y="943807"/>
                  </a:cubicBezTo>
                  <a:cubicBezTo>
                    <a:pt x="680936" y="945428"/>
                    <a:pt x="710119" y="944617"/>
                    <a:pt x="739302" y="9438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8092820" y="3957550"/>
              <a:ext cx="496111" cy="284612"/>
            </a:xfrm>
            <a:custGeom>
              <a:avLst/>
              <a:gdLst>
                <a:gd name="connsiteX0" fmla="*/ 0 w 496111"/>
                <a:gd name="connsiteY0" fmla="*/ 282111 h 284612"/>
                <a:gd name="connsiteX1" fmla="*/ 243191 w 496111"/>
                <a:gd name="connsiteY1" fmla="*/ 243201 h 284612"/>
                <a:gd name="connsiteX2" fmla="*/ 301557 w 496111"/>
                <a:gd name="connsiteY2" fmla="*/ 9 h 284612"/>
                <a:gd name="connsiteX3" fmla="*/ 359923 w 496111"/>
                <a:gd name="connsiteY3" fmla="*/ 252928 h 284612"/>
                <a:gd name="connsiteX4" fmla="*/ 496111 w 496111"/>
                <a:gd name="connsiteY4" fmla="*/ 272384 h 28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11" h="284612">
                  <a:moveTo>
                    <a:pt x="0" y="282111"/>
                  </a:moveTo>
                  <a:cubicBezTo>
                    <a:pt x="96466" y="286164"/>
                    <a:pt x="192932" y="290218"/>
                    <a:pt x="243191" y="243201"/>
                  </a:cubicBezTo>
                  <a:cubicBezTo>
                    <a:pt x="293451" y="196184"/>
                    <a:pt x="282102" y="-1612"/>
                    <a:pt x="301557" y="9"/>
                  </a:cubicBezTo>
                  <a:cubicBezTo>
                    <a:pt x="321012" y="1630"/>
                    <a:pt x="327497" y="207532"/>
                    <a:pt x="359923" y="252928"/>
                  </a:cubicBezTo>
                  <a:cubicBezTo>
                    <a:pt x="392349" y="298324"/>
                    <a:pt x="444230" y="285354"/>
                    <a:pt x="496111" y="27238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弧形 34"/>
            <p:cNvSpPr/>
            <p:nvPr/>
          </p:nvSpPr>
          <p:spPr>
            <a:xfrm rot="4289938">
              <a:off x="6711249" y="2454064"/>
              <a:ext cx="1599486" cy="1497274"/>
            </a:xfrm>
            <a:prstGeom prst="arc">
              <a:avLst>
                <a:gd name="adj1" fmla="val 13511000"/>
                <a:gd name="adj2" fmla="val 0"/>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40" name="图片 39"/>
          <p:cNvPicPr>
            <a:picLocks noChangeAspect="1"/>
          </p:cNvPicPr>
          <p:nvPr/>
        </p:nvPicPr>
        <p:blipFill>
          <a:blip r:embed="rId3"/>
          <a:stretch>
            <a:fillRect/>
          </a:stretch>
        </p:blipFill>
        <p:spPr>
          <a:xfrm>
            <a:off x="4065830" y="3304176"/>
            <a:ext cx="4264875" cy="2870000"/>
          </a:xfrm>
          <a:prstGeom prst="rect">
            <a:avLst/>
          </a:prstGeom>
        </p:spPr>
      </p:pic>
      <p:sp>
        <p:nvSpPr>
          <p:cNvPr id="41" name="标题 1"/>
          <p:cNvSpPr txBox="1">
            <a:spLocks/>
          </p:cNvSpPr>
          <p:nvPr/>
        </p:nvSpPr>
        <p:spPr>
          <a:xfrm>
            <a:off x="0" y="-876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800" b="1" dirty="0"/>
              <a:t>How to map the synaptic strength of each claws?</a:t>
            </a:r>
          </a:p>
        </p:txBody>
      </p:sp>
    </p:spTree>
    <p:extLst>
      <p:ext uri="{BB962C8B-B14F-4D97-AF65-F5344CB8AC3E}">
        <p14:creationId xmlns:p14="http://schemas.microsoft.com/office/powerpoint/2010/main" val="49175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a:blip r:embed="rId3"/>
          <a:stretch>
            <a:fillRect/>
          </a:stretch>
        </p:blipFill>
        <p:spPr>
          <a:xfrm>
            <a:off x="395536" y="2132856"/>
            <a:ext cx="4358311" cy="3687775"/>
          </a:xfrm>
          <a:prstGeom prst="rect">
            <a:avLst/>
          </a:prstGeom>
        </p:spPr>
      </p:pic>
      <p:pic>
        <p:nvPicPr>
          <p:cNvPr id="4" name="图片 3"/>
          <p:cNvPicPr>
            <a:picLocks noChangeAspect="1"/>
          </p:cNvPicPr>
          <p:nvPr/>
        </p:nvPicPr>
        <p:blipFill>
          <a:blip r:embed="rId4"/>
          <a:stretch>
            <a:fillRect/>
          </a:stretch>
        </p:blipFill>
        <p:spPr>
          <a:xfrm>
            <a:off x="4355976" y="2148862"/>
            <a:ext cx="4320480" cy="3655764"/>
          </a:xfrm>
          <a:prstGeom prst="rect">
            <a:avLst/>
          </a:prstGeom>
        </p:spPr>
      </p:pic>
      <p:sp>
        <p:nvSpPr>
          <p:cNvPr id="5" name="文本框 4"/>
          <p:cNvSpPr txBox="1"/>
          <p:nvPr/>
        </p:nvSpPr>
        <p:spPr>
          <a:xfrm>
            <a:off x="467544" y="1556792"/>
            <a:ext cx="837089" cy="369332"/>
          </a:xfrm>
          <a:prstGeom prst="rect">
            <a:avLst/>
          </a:prstGeom>
          <a:noFill/>
        </p:spPr>
        <p:txBody>
          <a:bodyPr wrap="none" rtlCol="0">
            <a:spAutoFit/>
          </a:bodyPr>
          <a:lstStyle/>
          <a:p>
            <a:r>
              <a:rPr lang="en-US" altLang="zh-CN" b="1" dirty="0" smtClean="0"/>
              <a:t>CASE 2</a:t>
            </a:r>
            <a:endParaRPr lang="zh-CN" altLang="en-US" b="1" dirty="0"/>
          </a:p>
        </p:txBody>
      </p:sp>
    </p:spTree>
    <p:extLst>
      <p:ext uri="{BB962C8B-B14F-4D97-AF65-F5344CB8AC3E}">
        <p14:creationId xmlns:p14="http://schemas.microsoft.com/office/powerpoint/2010/main" val="2470845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5" name="文本框 4"/>
          <p:cNvSpPr txBox="1"/>
          <p:nvPr/>
        </p:nvSpPr>
        <p:spPr>
          <a:xfrm>
            <a:off x="467544" y="1556792"/>
            <a:ext cx="837089" cy="369332"/>
          </a:xfrm>
          <a:prstGeom prst="rect">
            <a:avLst/>
          </a:prstGeom>
          <a:noFill/>
        </p:spPr>
        <p:txBody>
          <a:bodyPr wrap="none" rtlCol="0">
            <a:spAutoFit/>
          </a:bodyPr>
          <a:lstStyle/>
          <a:p>
            <a:r>
              <a:rPr lang="en-US" altLang="zh-CN" b="1" dirty="0" smtClean="0"/>
              <a:t>CASE 2</a:t>
            </a:r>
            <a:endParaRPr lang="zh-CN" altLang="en-US" b="1" dirty="0"/>
          </a:p>
        </p:txBody>
      </p:sp>
      <p:pic>
        <p:nvPicPr>
          <p:cNvPr id="6" name="图片 5"/>
          <p:cNvPicPr>
            <a:picLocks noChangeAspect="1"/>
          </p:cNvPicPr>
          <p:nvPr/>
        </p:nvPicPr>
        <p:blipFill>
          <a:blip r:embed="rId2"/>
          <a:stretch>
            <a:fillRect/>
          </a:stretch>
        </p:blipFill>
        <p:spPr>
          <a:xfrm>
            <a:off x="4427984" y="1988840"/>
            <a:ext cx="4104456" cy="3626293"/>
          </a:xfrm>
          <a:prstGeom prst="rect">
            <a:avLst/>
          </a:prstGeom>
        </p:spPr>
      </p:pic>
      <p:pic>
        <p:nvPicPr>
          <p:cNvPr id="8" name="图片 7"/>
          <p:cNvPicPr>
            <a:picLocks noChangeAspect="1"/>
          </p:cNvPicPr>
          <p:nvPr/>
        </p:nvPicPr>
        <p:blipFill rotWithShape="1">
          <a:blip r:embed="rId3"/>
          <a:srcRect l="16129" b="13137"/>
          <a:stretch/>
        </p:blipFill>
        <p:spPr>
          <a:xfrm>
            <a:off x="827584" y="1844823"/>
            <a:ext cx="3744416" cy="3600401"/>
          </a:xfrm>
          <a:prstGeom prst="rect">
            <a:avLst/>
          </a:prstGeom>
        </p:spPr>
      </p:pic>
      <p:pic>
        <p:nvPicPr>
          <p:cNvPr id="9" name="图片 8"/>
          <p:cNvPicPr>
            <a:picLocks noChangeAspect="1"/>
          </p:cNvPicPr>
          <p:nvPr/>
        </p:nvPicPr>
        <p:blipFill rotWithShape="1">
          <a:blip r:embed="rId4"/>
          <a:srcRect r="85728" b="87560"/>
          <a:stretch/>
        </p:blipFill>
        <p:spPr>
          <a:xfrm>
            <a:off x="1304633" y="2492896"/>
            <a:ext cx="733467" cy="610025"/>
          </a:xfrm>
          <a:prstGeom prst="rect">
            <a:avLst/>
          </a:prstGeom>
        </p:spPr>
      </p:pic>
    </p:spTree>
    <p:extLst>
      <p:ext uri="{BB962C8B-B14F-4D97-AF65-F5344CB8AC3E}">
        <p14:creationId xmlns:p14="http://schemas.microsoft.com/office/powerpoint/2010/main" val="2169749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2492896"/>
            <a:ext cx="7987335" cy="3090922"/>
          </a:xfrm>
          <a:prstGeom prst="rect">
            <a:avLst/>
          </a:prstGeom>
        </p:spPr>
      </p:pic>
      <p:pic>
        <p:nvPicPr>
          <p:cNvPr id="3" name="图片 2"/>
          <p:cNvPicPr>
            <a:picLocks noChangeAspect="1"/>
          </p:cNvPicPr>
          <p:nvPr/>
        </p:nvPicPr>
        <p:blipFill rotWithShape="1">
          <a:blip r:embed="rId3"/>
          <a:srcRect l="-1" t="157" r="-346" b="-103"/>
          <a:stretch/>
        </p:blipFill>
        <p:spPr>
          <a:xfrm>
            <a:off x="467544" y="3373767"/>
            <a:ext cx="1334533" cy="1329179"/>
          </a:xfrm>
          <a:prstGeom prst="rect">
            <a:avLst/>
          </a:prstGeom>
        </p:spPr>
      </p:pic>
      <p:sp>
        <p:nvSpPr>
          <p:cNvPr id="4" name="文本框 3"/>
          <p:cNvSpPr txBox="1"/>
          <p:nvPr/>
        </p:nvSpPr>
        <p:spPr>
          <a:xfrm>
            <a:off x="467544" y="1556792"/>
            <a:ext cx="837089" cy="369332"/>
          </a:xfrm>
          <a:prstGeom prst="rect">
            <a:avLst/>
          </a:prstGeom>
          <a:noFill/>
        </p:spPr>
        <p:txBody>
          <a:bodyPr wrap="none" rtlCol="0">
            <a:spAutoFit/>
          </a:bodyPr>
          <a:lstStyle/>
          <a:p>
            <a:r>
              <a:rPr lang="en-US" altLang="zh-CN" b="1" dirty="0" smtClean="0"/>
              <a:t>CASE 2</a:t>
            </a:r>
            <a:endParaRPr lang="zh-CN" altLang="en-US" b="1" dirty="0"/>
          </a:p>
        </p:txBody>
      </p:sp>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6" name="文本框 5"/>
          <p:cNvSpPr txBox="1"/>
          <p:nvPr/>
        </p:nvSpPr>
        <p:spPr>
          <a:xfrm>
            <a:off x="-45833" y="5839588"/>
            <a:ext cx="9364808" cy="369332"/>
          </a:xfrm>
          <a:prstGeom prst="rect">
            <a:avLst/>
          </a:prstGeom>
          <a:noFill/>
        </p:spPr>
        <p:txBody>
          <a:bodyPr wrap="none" rtlCol="0">
            <a:spAutoFit/>
          </a:bodyPr>
          <a:lstStyle/>
          <a:p>
            <a:r>
              <a:rPr lang="en-US" altLang="zh-CN" dirty="0" smtClean="0"/>
              <a:t>Two different claws of a same neuron receive nearly identical inputs and have identical responses.</a:t>
            </a:r>
            <a:endParaRPr lang="zh-CN" altLang="en-US" dirty="0"/>
          </a:p>
        </p:txBody>
      </p:sp>
    </p:spTree>
    <p:extLst>
      <p:ext uri="{BB962C8B-B14F-4D97-AF65-F5344CB8AC3E}">
        <p14:creationId xmlns:p14="http://schemas.microsoft.com/office/powerpoint/2010/main" val="27057313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1556792"/>
            <a:ext cx="837089" cy="369332"/>
          </a:xfrm>
          <a:prstGeom prst="rect">
            <a:avLst/>
          </a:prstGeom>
          <a:noFill/>
        </p:spPr>
        <p:txBody>
          <a:bodyPr wrap="none" rtlCol="0">
            <a:spAutoFit/>
          </a:bodyPr>
          <a:lstStyle/>
          <a:p>
            <a:r>
              <a:rPr lang="en-US" altLang="zh-CN" b="1" dirty="0" smtClean="0"/>
              <a:t>CASE 3</a:t>
            </a:r>
            <a:endParaRPr lang="zh-CN" altLang="en-US" b="1" dirty="0"/>
          </a:p>
        </p:txBody>
      </p:sp>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8" name="图片 7"/>
          <p:cNvPicPr>
            <a:picLocks noChangeAspect="1"/>
          </p:cNvPicPr>
          <p:nvPr/>
        </p:nvPicPr>
        <p:blipFill>
          <a:blip r:embed="rId3"/>
          <a:stretch>
            <a:fillRect/>
          </a:stretch>
        </p:blipFill>
        <p:spPr>
          <a:xfrm>
            <a:off x="471173" y="2065278"/>
            <a:ext cx="4514876" cy="3820252"/>
          </a:xfrm>
          <a:prstGeom prst="rect">
            <a:avLst/>
          </a:prstGeom>
        </p:spPr>
      </p:pic>
      <p:pic>
        <p:nvPicPr>
          <p:cNvPr id="9" name="图片 8"/>
          <p:cNvPicPr>
            <a:picLocks noChangeAspect="1"/>
          </p:cNvPicPr>
          <p:nvPr/>
        </p:nvPicPr>
        <p:blipFill>
          <a:blip r:embed="rId4"/>
          <a:stretch>
            <a:fillRect/>
          </a:stretch>
        </p:blipFill>
        <p:spPr>
          <a:xfrm>
            <a:off x="4283968" y="2117057"/>
            <a:ext cx="4392487" cy="3716693"/>
          </a:xfrm>
          <a:prstGeom prst="rect">
            <a:avLst/>
          </a:prstGeom>
        </p:spPr>
      </p:pic>
    </p:spTree>
    <p:extLst>
      <p:ext uri="{BB962C8B-B14F-4D97-AF65-F5344CB8AC3E}">
        <p14:creationId xmlns:p14="http://schemas.microsoft.com/office/powerpoint/2010/main" val="3494187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1556792"/>
            <a:ext cx="837089" cy="369332"/>
          </a:xfrm>
          <a:prstGeom prst="rect">
            <a:avLst/>
          </a:prstGeom>
          <a:noFill/>
        </p:spPr>
        <p:txBody>
          <a:bodyPr wrap="none" rtlCol="0">
            <a:spAutoFit/>
          </a:bodyPr>
          <a:lstStyle/>
          <a:p>
            <a:r>
              <a:rPr lang="en-US" altLang="zh-CN" b="1" dirty="0" smtClean="0"/>
              <a:t>CASE 3</a:t>
            </a:r>
            <a:endParaRPr lang="zh-CN" altLang="en-US" b="1" dirty="0"/>
          </a:p>
        </p:txBody>
      </p:sp>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4" name="图片 3"/>
          <p:cNvPicPr>
            <a:picLocks noChangeAspect="1"/>
          </p:cNvPicPr>
          <p:nvPr/>
        </p:nvPicPr>
        <p:blipFill>
          <a:blip r:embed="rId2"/>
          <a:stretch>
            <a:fillRect/>
          </a:stretch>
        </p:blipFill>
        <p:spPr>
          <a:xfrm>
            <a:off x="4211960" y="2060848"/>
            <a:ext cx="4608512" cy="4071628"/>
          </a:xfrm>
          <a:prstGeom prst="rect">
            <a:avLst/>
          </a:prstGeom>
        </p:spPr>
      </p:pic>
      <p:pic>
        <p:nvPicPr>
          <p:cNvPr id="5" name="图片 4"/>
          <p:cNvPicPr>
            <a:picLocks noChangeAspect="1"/>
          </p:cNvPicPr>
          <p:nvPr/>
        </p:nvPicPr>
        <p:blipFill rotWithShape="1">
          <a:blip r:embed="rId3"/>
          <a:srcRect l="28500" t="11946" r="21723" b="75187"/>
          <a:stretch/>
        </p:blipFill>
        <p:spPr>
          <a:xfrm>
            <a:off x="5524327" y="2624709"/>
            <a:ext cx="2360042" cy="516259"/>
          </a:xfrm>
          <a:prstGeom prst="rect">
            <a:avLst/>
          </a:prstGeom>
        </p:spPr>
      </p:pic>
      <p:pic>
        <p:nvPicPr>
          <p:cNvPr id="6" name="图片 5"/>
          <p:cNvPicPr>
            <a:picLocks noChangeAspect="1"/>
          </p:cNvPicPr>
          <p:nvPr/>
        </p:nvPicPr>
        <p:blipFill rotWithShape="1">
          <a:blip r:embed="rId4"/>
          <a:srcRect l="16055" t="-13121" b="13121"/>
          <a:stretch/>
        </p:blipFill>
        <p:spPr>
          <a:xfrm>
            <a:off x="611560" y="1268760"/>
            <a:ext cx="4141522" cy="4583204"/>
          </a:xfrm>
          <a:prstGeom prst="rect">
            <a:avLst/>
          </a:prstGeom>
        </p:spPr>
      </p:pic>
      <p:pic>
        <p:nvPicPr>
          <p:cNvPr id="7" name="图片 6"/>
          <p:cNvPicPr>
            <a:picLocks noChangeAspect="1"/>
          </p:cNvPicPr>
          <p:nvPr/>
        </p:nvPicPr>
        <p:blipFill rotWithShape="1">
          <a:blip r:embed="rId5"/>
          <a:srcRect r="85728" b="87560"/>
          <a:stretch/>
        </p:blipFill>
        <p:spPr>
          <a:xfrm>
            <a:off x="1304633" y="2492896"/>
            <a:ext cx="733467" cy="610025"/>
          </a:xfrm>
          <a:prstGeom prst="rect">
            <a:avLst/>
          </a:prstGeom>
        </p:spPr>
      </p:pic>
    </p:spTree>
    <p:extLst>
      <p:ext uri="{BB962C8B-B14F-4D97-AF65-F5344CB8AC3E}">
        <p14:creationId xmlns:p14="http://schemas.microsoft.com/office/powerpoint/2010/main" val="801652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5" name="文本框 4"/>
          <p:cNvSpPr txBox="1"/>
          <p:nvPr/>
        </p:nvSpPr>
        <p:spPr>
          <a:xfrm>
            <a:off x="467544" y="1556792"/>
            <a:ext cx="837089" cy="369332"/>
          </a:xfrm>
          <a:prstGeom prst="rect">
            <a:avLst/>
          </a:prstGeom>
          <a:noFill/>
        </p:spPr>
        <p:txBody>
          <a:bodyPr wrap="none" rtlCol="0">
            <a:spAutoFit/>
          </a:bodyPr>
          <a:lstStyle/>
          <a:p>
            <a:r>
              <a:rPr lang="en-US" altLang="zh-CN" b="1" dirty="0" smtClean="0"/>
              <a:t>CASE 3</a:t>
            </a:r>
            <a:endParaRPr lang="zh-CN" altLang="en-US" b="1" dirty="0"/>
          </a:p>
        </p:txBody>
      </p:sp>
      <p:pic>
        <p:nvPicPr>
          <p:cNvPr id="6" name="图片 5"/>
          <p:cNvPicPr>
            <a:picLocks noChangeAspect="1"/>
          </p:cNvPicPr>
          <p:nvPr/>
        </p:nvPicPr>
        <p:blipFill>
          <a:blip r:embed="rId2"/>
          <a:stretch>
            <a:fillRect/>
          </a:stretch>
        </p:blipFill>
        <p:spPr>
          <a:xfrm>
            <a:off x="918880" y="4070922"/>
            <a:ext cx="804464" cy="804464"/>
          </a:xfrm>
          <a:prstGeom prst="rect">
            <a:avLst/>
          </a:prstGeom>
        </p:spPr>
      </p:pic>
      <p:pic>
        <p:nvPicPr>
          <p:cNvPr id="7" name="图片 6"/>
          <p:cNvPicPr>
            <a:picLocks noChangeAspect="1"/>
          </p:cNvPicPr>
          <p:nvPr/>
        </p:nvPicPr>
        <p:blipFill>
          <a:blip r:embed="rId3"/>
          <a:stretch>
            <a:fillRect/>
          </a:stretch>
        </p:blipFill>
        <p:spPr>
          <a:xfrm>
            <a:off x="902401" y="2780928"/>
            <a:ext cx="837422" cy="837422"/>
          </a:xfrm>
          <a:prstGeom prst="rect">
            <a:avLst/>
          </a:prstGeom>
        </p:spPr>
      </p:pic>
      <p:sp>
        <p:nvSpPr>
          <p:cNvPr id="8" name="文本框 7"/>
          <p:cNvSpPr txBox="1"/>
          <p:nvPr/>
        </p:nvSpPr>
        <p:spPr>
          <a:xfrm>
            <a:off x="924208" y="3628385"/>
            <a:ext cx="793807" cy="369332"/>
          </a:xfrm>
          <a:prstGeom prst="rect">
            <a:avLst/>
          </a:prstGeom>
          <a:noFill/>
        </p:spPr>
        <p:txBody>
          <a:bodyPr wrap="none" rtlCol="0">
            <a:spAutoFit/>
          </a:bodyPr>
          <a:lstStyle/>
          <a:p>
            <a:r>
              <a:rPr lang="en-US" altLang="zh-CN" dirty="0" smtClean="0"/>
              <a:t>1-1-21</a:t>
            </a:r>
            <a:endParaRPr lang="zh-CN" altLang="en-US" dirty="0"/>
          </a:p>
        </p:txBody>
      </p:sp>
      <p:sp>
        <p:nvSpPr>
          <p:cNvPr id="9" name="文本框 8"/>
          <p:cNvSpPr txBox="1"/>
          <p:nvPr/>
        </p:nvSpPr>
        <p:spPr>
          <a:xfrm>
            <a:off x="897645" y="4868618"/>
            <a:ext cx="793807" cy="369332"/>
          </a:xfrm>
          <a:prstGeom prst="rect">
            <a:avLst/>
          </a:prstGeom>
          <a:noFill/>
        </p:spPr>
        <p:txBody>
          <a:bodyPr wrap="none" rtlCol="0">
            <a:spAutoFit/>
          </a:bodyPr>
          <a:lstStyle/>
          <a:p>
            <a:r>
              <a:rPr lang="en-US" altLang="zh-CN" dirty="0" smtClean="0"/>
              <a:t>1-1-41</a:t>
            </a:r>
            <a:endParaRPr lang="zh-CN" altLang="en-US" dirty="0"/>
          </a:p>
        </p:txBody>
      </p:sp>
      <p:pic>
        <p:nvPicPr>
          <p:cNvPr id="10" name="图片 9"/>
          <p:cNvPicPr>
            <a:picLocks noChangeAspect="1"/>
          </p:cNvPicPr>
          <p:nvPr/>
        </p:nvPicPr>
        <p:blipFill>
          <a:blip r:embed="rId4"/>
          <a:stretch>
            <a:fillRect/>
          </a:stretch>
        </p:blipFill>
        <p:spPr>
          <a:xfrm>
            <a:off x="2051720" y="2492896"/>
            <a:ext cx="6996838" cy="2745054"/>
          </a:xfrm>
          <a:prstGeom prst="rect">
            <a:avLst/>
          </a:prstGeom>
        </p:spPr>
      </p:pic>
    </p:spTree>
    <p:extLst>
      <p:ext uri="{BB962C8B-B14F-4D97-AF65-F5344CB8AC3E}">
        <p14:creationId xmlns:p14="http://schemas.microsoft.com/office/powerpoint/2010/main" val="3761770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1600" y="1988840"/>
            <a:ext cx="7594771" cy="1754326"/>
          </a:xfrm>
          <a:prstGeom prst="rect">
            <a:avLst/>
          </a:prstGeom>
          <a:noFill/>
        </p:spPr>
        <p:txBody>
          <a:bodyPr wrap="none" rtlCol="0">
            <a:spAutoFit/>
          </a:bodyPr>
          <a:lstStyle/>
          <a:p>
            <a:r>
              <a:rPr lang="en-US" altLang="zh-CN" dirty="0" smtClean="0"/>
              <a:t>These are the claws from</a:t>
            </a:r>
            <a:r>
              <a:rPr lang="zh-CN" altLang="en-US" dirty="0" smtClean="0"/>
              <a:t>  </a:t>
            </a:r>
            <a:r>
              <a:rPr lang="en-US" altLang="zh-CN" dirty="0" smtClean="0"/>
              <a:t>the same layer.</a:t>
            </a:r>
          </a:p>
          <a:p>
            <a:r>
              <a:rPr lang="en-US" altLang="zh-CN" dirty="0" smtClean="0"/>
              <a:t>However, cases like this are very rare. </a:t>
            </a:r>
          </a:p>
          <a:p>
            <a:r>
              <a:rPr lang="en-US" altLang="zh-CN" dirty="0" smtClean="0"/>
              <a:t>We need to compare different claws from different layers for more analysis.</a:t>
            </a:r>
          </a:p>
          <a:p>
            <a:endParaRPr lang="en-US" altLang="zh-CN" dirty="0"/>
          </a:p>
          <a:p>
            <a:r>
              <a:rPr lang="en-US" altLang="zh-CN" dirty="0" smtClean="0"/>
              <a:t>As the lasers may have different bleaching effect on the two calcium indicators,</a:t>
            </a:r>
          </a:p>
          <a:p>
            <a:r>
              <a:rPr lang="en-US" altLang="zh-CN" dirty="0" smtClean="0"/>
              <a:t>data should be carefully selected. </a:t>
            </a:r>
          </a:p>
        </p:txBody>
      </p:sp>
    </p:spTree>
    <p:extLst>
      <p:ext uri="{BB962C8B-B14F-4D97-AF65-F5344CB8AC3E}">
        <p14:creationId xmlns:p14="http://schemas.microsoft.com/office/powerpoint/2010/main" val="12619586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195" y="3068959"/>
            <a:ext cx="3318940" cy="2808312"/>
          </a:xfrm>
          <a:prstGeom prst="rect">
            <a:avLst/>
          </a:prstGeom>
        </p:spPr>
      </p:pic>
      <p:pic>
        <p:nvPicPr>
          <p:cNvPr id="3" name="图片 2"/>
          <p:cNvPicPr>
            <a:picLocks noChangeAspect="1"/>
          </p:cNvPicPr>
          <p:nvPr/>
        </p:nvPicPr>
        <p:blipFill>
          <a:blip r:embed="rId3"/>
          <a:stretch>
            <a:fillRect/>
          </a:stretch>
        </p:blipFill>
        <p:spPr>
          <a:xfrm>
            <a:off x="2773125" y="3068960"/>
            <a:ext cx="3318939" cy="2808312"/>
          </a:xfrm>
          <a:prstGeom prst="rect">
            <a:avLst/>
          </a:prstGeom>
        </p:spPr>
      </p:pic>
      <p:pic>
        <p:nvPicPr>
          <p:cNvPr id="4" name="图片 3"/>
          <p:cNvPicPr>
            <a:picLocks noChangeAspect="1"/>
          </p:cNvPicPr>
          <p:nvPr/>
        </p:nvPicPr>
        <p:blipFill>
          <a:blip r:embed="rId4"/>
          <a:stretch>
            <a:fillRect/>
          </a:stretch>
        </p:blipFill>
        <p:spPr>
          <a:xfrm>
            <a:off x="5653444" y="3068958"/>
            <a:ext cx="3318939" cy="2808313"/>
          </a:xfrm>
          <a:prstGeom prst="rect">
            <a:avLst/>
          </a:prstGeom>
        </p:spPr>
      </p:pic>
      <p:pic>
        <p:nvPicPr>
          <p:cNvPr id="7" name="图片 6"/>
          <p:cNvPicPr>
            <a:picLocks noChangeAspect="1"/>
          </p:cNvPicPr>
          <p:nvPr/>
        </p:nvPicPr>
        <p:blipFill rotWithShape="1">
          <a:blip r:embed="rId5"/>
          <a:srcRect t="31889" r="49271" b="19201"/>
          <a:stretch/>
        </p:blipFill>
        <p:spPr>
          <a:xfrm>
            <a:off x="395536" y="2276872"/>
            <a:ext cx="674656" cy="650449"/>
          </a:xfrm>
          <a:prstGeom prst="rect">
            <a:avLst/>
          </a:prstGeom>
        </p:spPr>
      </p:pic>
      <p:sp>
        <p:nvSpPr>
          <p:cNvPr id="8"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One claw imaging for three sections</a:t>
            </a:r>
            <a:endParaRPr lang="zh-CN" altLang="en-US" sz="2400" b="1" dirty="0"/>
          </a:p>
        </p:txBody>
      </p:sp>
    </p:spTree>
    <p:extLst>
      <p:ext uri="{BB962C8B-B14F-4D97-AF65-F5344CB8AC3E}">
        <p14:creationId xmlns:p14="http://schemas.microsoft.com/office/powerpoint/2010/main" val="2316619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7615" b="14049"/>
          <a:stretch/>
        </p:blipFill>
        <p:spPr>
          <a:xfrm>
            <a:off x="755576" y="1840531"/>
            <a:ext cx="4041172" cy="3964733"/>
          </a:xfrm>
          <a:prstGeom prst="rect">
            <a:avLst/>
          </a:prstGeom>
        </p:spPr>
      </p:pic>
      <p:pic>
        <p:nvPicPr>
          <p:cNvPr id="3" name="图片 2"/>
          <p:cNvPicPr>
            <a:picLocks noChangeAspect="1"/>
          </p:cNvPicPr>
          <p:nvPr/>
        </p:nvPicPr>
        <p:blipFill>
          <a:blip r:embed="rId3"/>
          <a:stretch>
            <a:fillRect/>
          </a:stretch>
        </p:blipFill>
        <p:spPr>
          <a:xfrm>
            <a:off x="4392970" y="1988840"/>
            <a:ext cx="4765657" cy="4032449"/>
          </a:xfrm>
          <a:prstGeom prst="rect">
            <a:avLst/>
          </a:prstGeom>
        </p:spPr>
      </p:pic>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One claw imaging for three sections</a:t>
            </a:r>
            <a:endParaRPr lang="zh-CN" altLang="en-US" sz="2400" b="1" dirty="0"/>
          </a:p>
        </p:txBody>
      </p:sp>
      <p:pic>
        <p:nvPicPr>
          <p:cNvPr id="6" name="图片 5"/>
          <p:cNvPicPr>
            <a:picLocks noChangeAspect="1"/>
          </p:cNvPicPr>
          <p:nvPr/>
        </p:nvPicPr>
        <p:blipFill rotWithShape="1">
          <a:blip r:embed="rId2"/>
          <a:srcRect r="85491" b="84478"/>
          <a:stretch/>
        </p:blipFill>
        <p:spPr>
          <a:xfrm>
            <a:off x="1259632" y="2420888"/>
            <a:ext cx="711696" cy="715989"/>
          </a:xfrm>
          <a:prstGeom prst="rect">
            <a:avLst/>
          </a:prstGeom>
        </p:spPr>
      </p:pic>
    </p:spTree>
    <p:extLst>
      <p:ext uri="{BB962C8B-B14F-4D97-AF65-F5344CB8AC3E}">
        <p14:creationId xmlns:p14="http://schemas.microsoft.com/office/powerpoint/2010/main" val="3321745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7108" b="13858"/>
          <a:stretch/>
        </p:blipFill>
        <p:spPr>
          <a:xfrm>
            <a:off x="539552" y="1844824"/>
            <a:ext cx="4186755" cy="4104456"/>
          </a:xfrm>
          <a:prstGeom prst="rect">
            <a:avLst/>
          </a:prstGeom>
        </p:spPr>
      </p:pic>
      <p:sp>
        <p:nvSpPr>
          <p:cNvPr id="3"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5" name="图片 4"/>
          <p:cNvPicPr>
            <a:picLocks noChangeAspect="1"/>
          </p:cNvPicPr>
          <p:nvPr/>
        </p:nvPicPr>
        <p:blipFill rotWithShape="1">
          <a:blip r:embed="rId4"/>
          <a:srcRect r="84601" b="85628"/>
          <a:stretch/>
        </p:blipFill>
        <p:spPr>
          <a:xfrm>
            <a:off x="1034729" y="2362826"/>
            <a:ext cx="724701" cy="637971"/>
          </a:xfrm>
          <a:prstGeom prst="rect">
            <a:avLst/>
          </a:prstGeom>
        </p:spPr>
      </p:pic>
      <p:pic>
        <p:nvPicPr>
          <p:cNvPr id="8" name="图片 7"/>
          <p:cNvPicPr>
            <a:picLocks noChangeAspect="1"/>
          </p:cNvPicPr>
          <p:nvPr/>
        </p:nvPicPr>
        <p:blipFill>
          <a:blip r:embed="rId5"/>
          <a:stretch>
            <a:fillRect/>
          </a:stretch>
        </p:blipFill>
        <p:spPr>
          <a:xfrm>
            <a:off x="4391472" y="1988840"/>
            <a:ext cx="4752528" cy="4198866"/>
          </a:xfrm>
          <a:prstGeom prst="rect">
            <a:avLst/>
          </a:prstGeom>
        </p:spPr>
      </p:pic>
      <p:sp>
        <p:nvSpPr>
          <p:cNvPr id="9" name="文本框 8"/>
          <p:cNvSpPr txBox="1"/>
          <p:nvPr/>
        </p:nvSpPr>
        <p:spPr>
          <a:xfrm>
            <a:off x="2358228" y="5877272"/>
            <a:ext cx="452368" cy="369332"/>
          </a:xfrm>
          <a:prstGeom prst="rect">
            <a:avLst/>
          </a:prstGeom>
          <a:noFill/>
        </p:spPr>
        <p:txBody>
          <a:bodyPr wrap="none" rtlCol="0">
            <a:spAutoFit/>
          </a:bodyPr>
          <a:lstStyle/>
          <a:p>
            <a:r>
              <a:rPr lang="en-US" altLang="zh-CN" dirty="0" smtClean="0"/>
              <a:t>PN</a:t>
            </a:r>
            <a:endParaRPr lang="zh-CN" altLang="en-US" dirty="0"/>
          </a:p>
        </p:txBody>
      </p:sp>
      <p:sp>
        <p:nvSpPr>
          <p:cNvPr id="10" name="文本框 9"/>
          <p:cNvSpPr txBox="1"/>
          <p:nvPr/>
        </p:nvSpPr>
        <p:spPr>
          <a:xfrm rot="16200000">
            <a:off x="217125" y="3574610"/>
            <a:ext cx="419538" cy="369332"/>
          </a:xfrm>
          <a:prstGeom prst="rect">
            <a:avLst/>
          </a:prstGeom>
          <a:noFill/>
        </p:spPr>
        <p:txBody>
          <a:bodyPr wrap="none" rtlCol="0">
            <a:spAutoFit/>
          </a:bodyPr>
          <a:lstStyle/>
          <a:p>
            <a:r>
              <a:rPr lang="en-US" altLang="zh-CN" dirty="0"/>
              <a:t>KC</a:t>
            </a:r>
            <a:endParaRPr lang="zh-CN" altLang="en-US" dirty="0"/>
          </a:p>
        </p:txBody>
      </p:sp>
      <p:sp>
        <p:nvSpPr>
          <p:cNvPr id="11" name="文本框 10"/>
          <p:cNvSpPr txBox="1"/>
          <p:nvPr/>
        </p:nvSpPr>
        <p:spPr>
          <a:xfrm>
            <a:off x="467544" y="1556792"/>
            <a:ext cx="837089" cy="369332"/>
          </a:xfrm>
          <a:prstGeom prst="rect">
            <a:avLst/>
          </a:prstGeom>
          <a:noFill/>
        </p:spPr>
        <p:txBody>
          <a:bodyPr wrap="none" rtlCol="0">
            <a:spAutoFit/>
          </a:bodyPr>
          <a:lstStyle/>
          <a:p>
            <a:r>
              <a:rPr lang="en-US" altLang="zh-CN" b="1" dirty="0" smtClean="0"/>
              <a:t>CASE 4</a:t>
            </a:r>
            <a:endParaRPr lang="zh-CN" altLang="en-US" b="1" dirty="0"/>
          </a:p>
        </p:txBody>
      </p:sp>
    </p:spTree>
    <p:extLst>
      <p:ext uri="{BB962C8B-B14F-4D97-AF65-F5344CB8AC3E}">
        <p14:creationId xmlns:p14="http://schemas.microsoft.com/office/powerpoint/2010/main" val="2561469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en-US"/>
          </a:p>
        </p:txBody>
      </p:sp>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Dual-color calcium imaging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9458" name="Picture 2"/>
          <p:cNvPicPr>
            <a:picLocks noChangeAspect="1" noChangeArrowheads="1"/>
          </p:cNvPicPr>
          <p:nvPr/>
        </p:nvPicPr>
        <p:blipFill>
          <a:blip r:embed="rId2" cstate="print"/>
          <a:srcRect/>
          <a:stretch>
            <a:fillRect/>
          </a:stretch>
        </p:blipFill>
        <p:spPr bwMode="auto">
          <a:xfrm>
            <a:off x="395729" y="2060604"/>
            <a:ext cx="3705218" cy="4289537"/>
          </a:xfrm>
          <a:prstGeom prst="rect">
            <a:avLst/>
          </a:prstGeom>
          <a:noFill/>
          <a:ln w="9525">
            <a:noFill/>
            <a:miter lim="800000"/>
            <a:headEnd/>
            <a:tailEnd/>
          </a:ln>
        </p:spPr>
      </p:pic>
      <p:pic>
        <p:nvPicPr>
          <p:cNvPr id="6" name="Picture 2"/>
          <p:cNvPicPr>
            <a:picLocks noChangeAspect="1" noChangeArrowheads="1"/>
          </p:cNvPicPr>
          <p:nvPr/>
        </p:nvPicPr>
        <p:blipFill rotWithShape="1">
          <a:blip r:embed="rId3" cstate="print"/>
          <a:srcRect r="40244"/>
          <a:stretch/>
        </p:blipFill>
        <p:spPr bwMode="auto">
          <a:xfrm>
            <a:off x="4174838" y="2030479"/>
            <a:ext cx="4442691" cy="4319662"/>
          </a:xfrm>
          <a:prstGeom prst="rect">
            <a:avLst/>
          </a:prstGeom>
          <a:noFill/>
          <a:ln w="9525">
            <a:noFill/>
            <a:miter lim="800000"/>
            <a:headEnd/>
            <a:tailEnd/>
          </a:ln>
        </p:spPr>
      </p:pic>
    </p:spTree>
    <p:extLst>
      <p:ext uri="{BB962C8B-B14F-4D97-AF65-F5344CB8AC3E}">
        <p14:creationId xmlns:p14="http://schemas.microsoft.com/office/powerpoint/2010/main" val="41995527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131840" y="908720"/>
            <a:ext cx="666750" cy="666750"/>
          </a:xfrm>
          <a:prstGeom prst="rect">
            <a:avLst/>
          </a:prstGeom>
        </p:spPr>
      </p:pic>
      <p:pic>
        <p:nvPicPr>
          <p:cNvPr id="4" name="图片 3"/>
          <p:cNvPicPr>
            <a:picLocks noChangeAspect="1"/>
          </p:cNvPicPr>
          <p:nvPr/>
        </p:nvPicPr>
        <p:blipFill>
          <a:blip r:embed="rId3"/>
          <a:stretch>
            <a:fillRect/>
          </a:stretch>
        </p:blipFill>
        <p:spPr>
          <a:xfrm>
            <a:off x="4356321" y="908720"/>
            <a:ext cx="666750" cy="666750"/>
          </a:xfrm>
          <a:prstGeom prst="rect">
            <a:avLst/>
          </a:prstGeom>
        </p:spPr>
      </p:pic>
      <p:pic>
        <p:nvPicPr>
          <p:cNvPr id="5" name="图片 4"/>
          <p:cNvPicPr>
            <a:picLocks noChangeAspect="1"/>
          </p:cNvPicPr>
          <p:nvPr/>
        </p:nvPicPr>
        <p:blipFill>
          <a:blip r:embed="rId4"/>
          <a:stretch>
            <a:fillRect/>
          </a:stretch>
        </p:blipFill>
        <p:spPr>
          <a:xfrm>
            <a:off x="5580802" y="908720"/>
            <a:ext cx="666750" cy="666750"/>
          </a:xfrm>
          <a:prstGeom prst="rect">
            <a:avLst/>
          </a:prstGeom>
        </p:spPr>
      </p:pic>
      <p:sp>
        <p:nvSpPr>
          <p:cNvPr id="6" name="椭圆 5"/>
          <p:cNvSpPr/>
          <p:nvPr/>
        </p:nvSpPr>
        <p:spPr>
          <a:xfrm>
            <a:off x="4466469" y="1012064"/>
            <a:ext cx="461390" cy="533731"/>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14341" y="1012064"/>
            <a:ext cx="288032" cy="533731"/>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62613" y="1137926"/>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31840" y="1736859"/>
            <a:ext cx="3089307" cy="369332"/>
          </a:xfrm>
          <a:prstGeom prst="rect">
            <a:avLst/>
          </a:prstGeom>
          <a:noFill/>
        </p:spPr>
        <p:txBody>
          <a:bodyPr wrap="none" rtlCol="0">
            <a:spAutoFit/>
          </a:bodyPr>
          <a:lstStyle/>
          <a:p>
            <a:r>
              <a:rPr lang="en-US" altLang="zh-CN" dirty="0" smtClean="0"/>
              <a:t>1-2-1              2-2-4             3-2-3</a:t>
            </a:r>
            <a:endParaRPr lang="zh-CN" altLang="en-US" dirty="0"/>
          </a:p>
        </p:txBody>
      </p:sp>
      <p:sp>
        <p:nvSpPr>
          <p:cNvPr id="10" name="文本框 9"/>
          <p:cNvSpPr txBox="1"/>
          <p:nvPr/>
        </p:nvSpPr>
        <p:spPr>
          <a:xfrm>
            <a:off x="467544" y="1556792"/>
            <a:ext cx="837089" cy="369332"/>
          </a:xfrm>
          <a:prstGeom prst="rect">
            <a:avLst/>
          </a:prstGeom>
          <a:noFill/>
        </p:spPr>
        <p:txBody>
          <a:bodyPr wrap="none" rtlCol="0">
            <a:spAutoFit/>
          </a:bodyPr>
          <a:lstStyle/>
          <a:p>
            <a:r>
              <a:rPr lang="en-US" altLang="zh-CN" b="1" dirty="0" smtClean="0"/>
              <a:t>CASE 4</a:t>
            </a:r>
            <a:endParaRPr lang="zh-CN" altLang="en-US" b="1" dirty="0"/>
          </a:p>
        </p:txBody>
      </p:sp>
      <p:pic>
        <p:nvPicPr>
          <p:cNvPr id="12" name="图片 11"/>
          <p:cNvPicPr>
            <a:picLocks noChangeAspect="1"/>
          </p:cNvPicPr>
          <p:nvPr/>
        </p:nvPicPr>
        <p:blipFill>
          <a:blip r:embed="rId5"/>
          <a:stretch>
            <a:fillRect/>
          </a:stretch>
        </p:blipFill>
        <p:spPr>
          <a:xfrm>
            <a:off x="734895" y="2780928"/>
            <a:ext cx="7242851" cy="2880320"/>
          </a:xfrm>
          <a:prstGeom prst="rect">
            <a:avLst/>
          </a:prstGeom>
        </p:spPr>
      </p:pic>
    </p:spTree>
    <p:extLst>
      <p:ext uri="{BB962C8B-B14F-4D97-AF65-F5344CB8AC3E}">
        <p14:creationId xmlns:p14="http://schemas.microsoft.com/office/powerpoint/2010/main" val="4052323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rotWithShape="1">
          <a:blip r:embed="rId3"/>
          <a:srcRect l="16964" b="12122"/>
          <a:stretch/>
        </p:blipFill>
        <p:spPr>
          <a:xfrm>
            <a:off x="539552" y="1844824"/>
            <a:ext cx="4229673" cy="4176464"/>
          </a:xfrm>
          <a:prstGeom prst="rect">
            <a:avLst/>
          </a:prstGeom>
        </p:spPr>
      </p:pic>
      <p:pic>
        <p:nvPicPr>
          <p:cNvPr id="4" name="图片 3"/>
          <p:cNvPicPr>
            <a:picLocks noChangeAspect="1"/>
          </p:cNvPicPr>
          <p:nvPr/>
        </p:nvPicPr>
        <p:blipFill>
          <a:blip r:embed="rId4"/>
          <a:stretch>
            <a:fillRect/>
          </a:stretch>
        </p:blipFill>
        <p:spPr>
          <a:xfrm>
            <a:off x="4391473" y="1988840"/>
            <a:ext cx="4752527" cy="4198865"/>
          </a:xfrm>
          <a:prstGeom prst="rect">
            <a:avLst/>
          </a:prstGeom>
        </p:spPr>
      </p:pic>
      <p:pic>
        <p:nvPicPr>
          <p:cNvPr id="5" name="图片 4"/>
          <p:cNvPicPr>
            <a:picLocks noChangeAspect="1"/>
          </p:cNvPicPr>
          <p:nvPr/>
        </p:nvPicPr>
        <p:blipFill rotWithShape="1">
          <a:blip r:embed="rId5"/>
          <a:srcRect l="28500" t="11946" r="21723" b="75187"/>
          <a:stretch/>
        </p:blipFill>
        <p:spPr>
          <a:xfrm>
            <a:off x="5746539" y="2564904"/>
            <a:ext cx="2360042" cy="516259"/>
          </a:xfrm>
          <a:prstGeom prst="rect">
            <a:avLst/>
          </a:prstGeom>
        </p:spPr>
      </p:pic>
      <p:sp>
        <p:nvSpPr>
          <p:cNvPr id="6" name="文本框 5"/>
          <p:cNvSpPr txBox="1"/>
          <p:nvPr/>
        </p:nvSpPr>
        <p:spPr>
          <a:xfrm>
            <a:off x="1331640" y="1804174"/>
            <a:ext cx="2723823" cy="369332"/>
          </a:xfrm>
          <a:prstGeom prst="rect">
            <a:avLst/>
          </a:prstGeom>
          <a:noFill/>
        </p:spPr>
        <p:txBody>
          <a:bodyPr wrap="none" rtlCol="0">
            <a:spAutoFit/>
          </a:bodyPr>
          <a:lstStyle/>
          <a:p>
            <a:r>
              <a:rPr lang="zh-CN" altLang="en-US" dirty="0" smtClean="0"/>
              <a:t>需要设置一个值筛选数据</a:t>
            </a:r>
            <a:endParaRPr lang="zh-CN" altLang="en-US" dirty="0"/>
          </a:p>
        </p:txBody>
      </p:sp>
      <p:sp>
        <p:nvSpPr>
          <p:cNvPr id="7" name="文本框 6"/>
          <p:cNvSpPr txBox="1"/>
          <p:nvPr/>
        </p:nvSpPr>
        <p:spPr>
          <a:xfrm>
            <a:off x="467544" y="1556792"/>
            <a:ext cx="837089" cy="369332"/>
          </a:xfrm>
          <a:prstGeom prst="rect">
            <a:avLst/>
          </a:prstGeom>
          <a:noFill/>
        </p:spPr>
        <p:txBody>
          <a:bodyPr wrap="none" rtlCol="0">
            <a:spAutoFit/>
          </a:bodyPr>
          <a:lstStyle/>
          <a:p>
            <a:r>
              <a:rPr lang="en-US" altLang="zh-CN" b="1" dirty="0" smtClean="0"/>
              <a:t>CASE 5</a:t>
            </a:r>
            <a:endParaRPr lang="zh-CN" altLang="en-US" b="1" dirty="0"/>
          </a:p>
        </p:txBody>
      </p:sp>
    </p:spTree>
    <p:extLst>
      <p:ext uri="{BB962C8B-B14F-4D97-AF65-F5344CB8AC3E}">
        <p14:creationId xmlns:p14="http://schemas.microsoft.com/office/powerpoint/2010/main" val="14883567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61381" y="1340768"/>
            <a:ext cx="838200" cy="838200"/>
          </a:xfrm>
          <a:prstGeom prst="rect">
            <a:avLst/>
          </a:prstGeom>
        </p:spPr>
      </p:pic>
      <p:pic>
        <p:nvPicPr>
          <p:cNvPr id="3" name="图片 2"/>
          <p:cNvPicPr>
            <a:picLocks noChangeAspect="1"/>
          </p:cNvPicPr>
          <p:nvPr/>
        </p:nvPicPr>
        <p:blipFill>
          <a:blip r:embed="rId3"/>
          <a:stretch>
            <a:fillRect/>
          </a:stretch>
        </p:blipFill>
        <p:spPr>
          <a:xfrm>
            <a:off x="2987824" y="1340768"/>
            <a:ext cx="838200" cy="838200"/>
          </a:xfrm>
          <a:prstGeom prst="rect">
            <a:avLst/>
          </a:prstGeom>
        </p:spPr>
      </p:pic>
      <p:sp>
        <p:nvSpPr>
          <p:cNvPr id="4" name="椭圆 3"/>
          <p:cNvSpPr/>
          <p:nvPr/>
        </p:nvSpPr>
        <p:spPr>
          <a:xfrm>
            <a:off x="4978152" y="1690866"/>
            <a:ext cx="342571" cy="297974"/>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66682" y="1690866"/>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395536" y="2708920"/>
            <a:ext cx="7928277" cy="3096344"/>
          </a:xfrm>
          <a:prstGeom prst="rect">
            <a:avLst/>
          </a:prstGeom>
        </p:spPr>
      </p:pic>
      <p:sp>
        <p:nvSpPr>
          <p:cNvPr id="7" name="文本框 4"/>
          <p:cNvSpPr txBox="1"/>
          <p:nvPr/>
        </p:nvSpPr>
        <p:spPr>
          <a:xfrm>
            <a:off x="683568" y="1690866"/>
            <a:ext cx="83708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t>CASE 5</a:t>
            </a:r>
            <a:endParaRPr lang="zh-CN" altLang="en-US" b="1" dirty="0"/>
          </a:p>
        </p:txBody>
      </p:sp>
    </p:spTree>
    <p:extLst>
      <p:ext uri="{BB962C8B-B14F-4D97-AF65-F5344CB8AC3E}">
        <p14:creationId xmlns:p14="http://schemas.microsoft.com/office/powerpoint/2010/main" val="1018366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83968" y="2060848"/>
            <a:ext cx="4156651" cy="3672408"/>
          </a:xfrm>
          <a:prstGeom prst="rect">
            <a:avLst/>
          </a:prstGeom>
        </p:spPr>
      </p:pic>
      <p:pic>
        <p:nvPicPr>
          <p:cNvPr id="3" name="图片 2"/>
          <p:cNvPicPr>
            <a:picLocks noChangeAspect="1"/>
          </p:cNvPicPr>
          <p:nvPr/>
        </p:nvPicPr>
        <p:blipFill>
          <a:blip r:embed="rId4"/>
          <a:stretch>
            <a:fillRect/>
          </a:stretch>
        </p:blipFill>
        <p:spPr>
          <a:xfrm>
            <a:off x="-108520" y="1919674"/>
            <a:ext cx="4540317" cy="4170780"/>
          </a:xfrm>
          <a:prstGeom prst="rect">
            <a:avLst/>
          </a:prstGeom>
        </p:spPr>
      </p:pic>
      <p:pic>
        <p:nvPicPr>
          <p:cNvPr id="4" name="图片 3"/>
          <p:cNvPicPr>
            <a:picLocks noChangeAspect="1"/>
          </p:cNvPicPr>
          <p:nvPr/>
        </p:nvPicPr>
        <p:blipFill rotWithShape="1">
          <a:blip r:embed="rId5"/>
          <a:srcRect l="28500" t="11946" r="21723" b="75187"/>
          <a:stretch/>
        </p:blipFill>
        <p:spPr>
          <a:xfrm>
            <a:off x="5508104" y="2540151"/>
            <a:ext cx="2088232" cy="456801"/>
          </a:xfrm>
          <a:prstGeom prst="rect">
            <a:avLst/>
          </a:prstGeom>
        </p:spPr>
      </p:pic>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6" name="文本框 5"/>
          <p:cNvSpPr txBox="1"/>
          <p:nvPr/>
        </p:nvSpPr>
        <p:spPr>
          <a:xfrm>
            <a:off x="467544" y="1556792"/>
            <a:ext cx="837089" cy="369332"/>
          </a:xfrm>
          <a:prstGeom prst="rect">
            <a:avLst/>
          </a:prstGeom>
          <a:noFill/>
        </p:spPr>
        <p:txBody>
          <a:bodyPr wrap="none" rtlCol="0">
            <a:spAutoFit/>
          </a:bodyPr>
          <a:lstStyle/>
          <a:p>
            <a:r>
              <a:rPr lang="en-US" altLang="zh-CN" b="1" dirty="0" smtClean="0"/>
              <a:t>CASE 6</a:t>
            </a:r>
            <a:endParaRPr lang="zh-CN" altLang="en-US" b="1" dirty="0"/>
          </a:p>
        </p:txBody>
      </p:sp>
    </p:spTree>
    <p:extLst>
      <p:ext uri="{BB962C8B-B14F-4D97-AF65-F5344CB8AC3E}">
        <p14:creationId xmlns:p14="http://schemas.microsoft.com/office/powerpoint/2010/main" val="15982392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1556792"/>
            <a:ext cx="837089" cy="369332"/>
          </a:xfrm>
          <a:prstGeom prst="rect">
            <a:avLst/>
          </a:prstGeom>
          <a:noFill/>
        </p:spPr>
        <p:txBody>
          <a:bodyPr wrap="none" rtlCol="0">
            <a:spAutoFit/>
          </a:bodyPr>
          <a:lstStyle/>
          <a:p>
            <a:r>
              <a:rPr lang="en-US" altLang="zh-CN" b="1" dirty="0" smtClean="0"/>
              <a:t>CASE 6</a:t>
            </a:r>
            <a:endParaRPr lang="zh-CN" altLang="en-US" b="1" dirty="0"/>
          </a:p>
        </p:txBody>
      </p:sp>
      <p:pic>
        <p:nvPicPr>
          <p:cNvPr id="4" name="图片 3"/>
          <p:cNvPicPr>
            <a:picLocks noChangeAspect="1"/>
          </p:cNvPicPr>
          <p:nvPr/>
        </p:nvPicPr>
        <p:blipFill>
          <a:blip r:embed="rId3"/>
          <a:stretch>
            <a:fillRect/>
          </a:stretch>
        </p:blipFill>
        <p:spPr>
          <a:xfrm>
            <a:off x="1187624" y="3068960"/>
            <a:ext cx="552450" cy="552450"/>
          </a:xfrm>
          <a:prstGeom prst="rect">
            <a:avLst/>
          </a:prstGeom>
        </p:spPr>
      </p:pic>
      <p:pic>
        <p:nvPicPr>
          <p:cNvPr id="5" name="图片 4"/>
          <p:cNvPicPr>
            <a:picLocks noChangeAspect="1"/>
          </p:cNvPicPr>
          <p:nvPr/>
        </p:nvPicPr>
        <p:blipFill>
          <a:blip r:embed="rId4"/>
          <a:stretch>
            <a:fillRect/>
          </a:stretch>
        </p:blipFill>
        <p:spPr>
          <a:xfrm>
            <a:off x="1214772" y="4315691"/>
            <a:ext cx="552450" cy="552450"/>
          </a:xfrm>
          <a:prstGeom prst="rect">
            <a:avLst/>
          </a:prstGeom>
        </p:spPr>
      </p:pic>
      <p:sp>
        <p:nvSpPr>
          <p:cNvPr id="6" name="文本框 5"/>
          <p:cNvSpPr txBox="1"/>
          <p:nvPr/>
        </p:nvSpPr>
        <p:spPr>
          <a:xfrm>
            <a:off x="1214772" y="3717210"/>
            <a:ext cx="489236" cy="369332"/>
          </a:xfrm>
          <a:prstGeom prst="rect">
            <a:avLst/>
          </a:prstGeom>
          <a:noFill/>
        </p:spPr>
        <p:txBody>
          <a:bodyPr wrap="none" rtlCol="0">
            <a:spAutoFit/>
          </a:bodyPr>
          <a:lstStyle/>
          <a:p>
            <a:r>
              <a:rPr lang="en-US" altLang="zh-CN" dirty="0" smtClean="0"/>
              <a:t>1-1</a:t>
            </a:r>
            <a:endParaRPr lang="zh-CN" altLang="en-US" dirty="0"/>
          </a:p>
        </p:txBody>
      </p:sp>
      <p:sp>
        <p:nvSpPr>
          <p:cNvPr id="7" name="文本框 6"/>
          <p:cNvSpPr txBox="1"/>
          <p:nvPr/>
        </p:nvSpPr>
        <p:spPr>
          <a:xfrm>
            <a:off x="1250838" y="4912624"/>
            <a:ext cx="489236" cy="369332"/>
          </a:xfrm>
          <a:prstGeom prst="rect">
            <a:avLst/>
          </a:prstGeom>
          <a:noFill/>
        </p:spPr>
        <p:txBody>
          <a:bodyPr wrap="none" rtlCol="0">
            <a:spAutoFit/>
          </a:bodyPr>
          <a:lstStyle/>
          <a:p>
            <a:r>
              <a:rPr lang="en-US" altLang="zh-CN" dirty="0" smtClean="0"/>
              <a:t>2-2</a:t>
            </a:r>
            <a:endParaRPr lang="zh-CN" altLang="en-US" dirty="0"/>
          </a:p>
        </p:txBody>
      </p:sp>
      <p:sp>
        <p:nvSpPr>
          <p:cNvPr id="8"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9" name="图片 8"/>
          <p:cNvPicPr>
            <a:picLocks noChangeAspect="1"/>
          </p:cNvPicPr>
          <p:nvPr/>
        </p:nvPicPr>
        <p:blipFill>
          <a:blip r:embed="rId5"/>
          <a:stretch>
            <a:fillRect/>
          </a:stretch>
        </p:blipFill>
        <p:spPr>
          <a:xfrm>
            <a:off x="1740074" y="2648247"/>
            <a:ext cx="7537682" cy="2876590"/>
          </a:xfrm>
          <a:prstGeom prst="rect">
            <a:avLst/>
          </a:prstGeom>
        </p:spPr>
      </p:pic>
    </p:spTree>
    <p:extLst>
      <p:ext uri="{BB962C8B-B14F-4D97-AF65-F5344CB8AC3E}">
        <p14:creationId xmlns:p14="http://schemas.microsoft.com/office/powerpoint/2010/main" val="4649004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4544" y="1844824"/>
            <a:ext cx="5125705" cy="4752528"/>
          </a:xfrm>
          <a:prstGeom prst="rect">
            <a:avLst/>
          </a:prstGeom>
        </p:spPr>
      </p:pic>
      <p:pic>
        <p:nvPicPr>
          <p:cNvPr id="3" name="图片 2"/>
          <p:cNvPicPr>
            <a:picLocks noChangeAspect="1"/>
          </p:cNvPicPr>
          <p:nvPr/>
        </p:nvPicPr>
        <p:blipFill>
          <a:blip r:embed="rId4"/>
          <a:stretch>
            <a:fillRect/>
          </a:stretch>
        </p:blipFill>
        <p:spPr>
          <a:xfrm>
            <a:off x="4455912" y="1988840"/>
            <a:ext cx="4716016" cy="4166608"/>
          </a:xfrm>
          <a:prstGeom prst="rect">
            <a:avLst/>
          </a:prstGeom>
        </p:spPr>
      </p:pic>
      <p:sp>
        <p:nvSpPr>
          <p:cNvPr id="4" name="文本框 3"/>
          <p:cNvSpPr txBox="1"/>
          <p:nvPr/>
        </p:nvSpPr>
        <p:spPr>
          <a:xfrm>
            <a:off x="467544" y="1556792"/>
            <a:ext cx="837089" cy="369332"/>
          </a:xfrm>
          <a:prstGeom prst="rect">
            <a:avLst/>
          </a:prstGeom>
          <a:noFill/>
        </p:spPr>
        <p:txBody>
          <a:bodyPr wrap="none" rtlCol="0">
            <a:spAutoFit/>
          </a:bodyPr>
          <a:lstStyle/>
          <a:p>
            <a:r>
              <a:rPr lang="en-US" altLang="zh-CN" b="1" dirty="0" smtClean="0"/>
              <a:t>CASE 7</a:t>
            </a:r>
            <a:endParaRPr lang="zh-CN" altLang="en-US" b="1" dirty="0"/>
          </a:p>
        </p:txBody>
      </p:sp>
    </p:spTree>
    <p:extLst>
      <p:ext uri="{BB962C8B-B14F-4D97-AF65-F5344CB8AC3E}">
        <p14:creationId xmlns:p14="http://schemas.microsoft.com/office/powerpoint/2010/main" val="39063548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491880" y="1268760"/>
            <a:ext cx="561975" cy="561975"/>
          </a:xfrm>
          <a:prstGeom prst="rect">
            <a:avLst/>
          </a:prstGeom>
        </p:spPr>
      </p:pic>
      <p:pic>
        <p:nvPicPr>
          <p:cNvPr id="4" name="图片 3"/>
          <p:cNvPicPr>
            <a:picLocks noChangeAspect="1"/>
          </p:cNvPicPr>
          <p:nvPr/>
        </p:nvPicPr>
        <p:blipFill>
          <a:blip r:embed="rId3"/>
          <a:stretch>
            <a:fillRect/>
          </a:stretch>
        </p:blipFill>
        <p:spPr>
          <a:xfrm>
            <a:off x="5989948" y="1290769"/>
            <a:ext cx="561975" cy="561975"/>
          </a:xfrm>
          <a:prstGeom prst="rect">
            <a:avLst/>
          </a:prstGeom>
        </p:spPr>
      </p:pic>
      <p:pic>
        <p:nvPicPr>
          <p:cNvPr id="5" name="图片 4"/>
          <p:cNvPicPr>
            <a:picLocks noChangeAspect="1"/>
          </p:cNvPicPr>
          <p:nvPr/>
        </p:nvPicPr>
        <p:blipFill>
          <a:blip r:embed="rId4"/>
          <a:stretch>
            <a:fillRect/>
          </a:stretch>
        </p:blipFill>
        <p:spPr>
          <a:xfrm>
            <a:off x="4765812" y="1263018"/>
            <a:ext cx="561975" cy="561975"/>
          </a:xfrm>
          <a:prstGeom prst="rect">
            <a:avLst/>
          </a:prstGeom>
        </p:spPr>
      </p:pic>
      <p:sp>
        <p:nvSpPr>
          <p:cNvPr id="6" name="文本框 5"/>
          <p:cNvSpPr txBox="1"/>
          <p:nvPr/>
        </p:nvSpPr>
        <p:spPr>
          <a:xfrm>
            <a:off x="467544" y="1556792"/>
            <a:ext cx="837089" cy="369332"/>
          </a:xfrm>
          <a:prstGeom prst="rect">
            <a:avLst/>
          </a:prstGeom>
          <a:noFill/>
        </p:spPr>
        <p:txBody>
          <a:bodyPr wrap="none" rtlCol="0">
            <a:spAutoFit/>
          </a:bodyPr>
          <a:lstStyle/>
          <a:p>
            <a:r>
              <a:rPr lang="en-US" altLang="zh-CN" b="1" dirty="0" smtClean="0"/>
              <a:t>CASE 7</a:t>
            </a:r>
            <a:endParaRPr lang="zh-CN" altLang="en-US" b="1" dirty="0"/>
          </a:p>
        </p:txBody>
      </p:sp>
      <p:pic>
        <p:nvPicPr>
          <p:cNvPr id="7" name="图片 6"/>
          <p:cNvPicPr>
            <a:picLocks noChangeAspect="1"/>
          </p:cNvPicPr>
          <p:nvPr/>
        </p:nvPicPr>
        <p:blipFill>
          <a:blip r:embed="rId5"/>
          <a:stretch>
            <a:fillRect/>
          </a:stretch>
        </p:blipFill>
        <p:spPr>
          <a:xfrm>
            <a:off x="1064912" y="2636912"/>
            <a:ext cx="7014175" cy="2664296"/>
          </a:xfrm>
          <a:prstGeom prst="rect">
            <a:avLst/>
          </a:prstGeom>
        </p:spPr>
      </p:pic>
    </p:spTree>
    <p:extLst>
      <p:ext uri="{BB962C8B-B14F-4D97-AF65-F5344CB8AC3E}">
        <p14:creationId xmlns:p14="http://schemas.microsoft.com/office/powerpoint/2010/main" val="10766789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39952" y="2060848"/>
            <a:ext cx="4464496" cy="3777623"/>
          </a:xfrm>
          <a:prstGeom prst="rect">
            <a:avLst/>
          </a:prstGeom>
        </p:spPr>
      </p:pic>
      <p:pic>
        <p:nvPicPr>
          <p:cNvPr id="3" name="图片 2"/>
          <p:cNvPicPr>
            <a:picLocks noChangeAspect="1"/>
          </p:cNvPicPr>
          <p:nvPr/>
        </p:nvPicPr>
        <p:blipFill>
          <a:blip r:embed="rId4"/>
          <a:stretch>
            <a:fillRect/>
          </a:stretch>
        </p:blipFill>
        <p:spPr>
          <a:xfrm>
            <a:off x="0" y="1916832"/>
            <a:ext cx="4572000" cy="4293070"/>
          </a:xfrm>
          <a:prstGeom prst="rect">
            <a:avLst/>
          </a:prstGeom>
        </p:spPr>
      </p:pic>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
        <p:nvSpPr>
          <p:cNvPr id="5" name="文本框 4"/>
          <p:cNvSpPr txBox="1"/>
          <p:nvPr/>
        </p:nvSpPr>
        <p:spPr>
          <a:xfrm>
            <a:off x="467544" y="1556792"/>
            <a:ext cx="837089" cy="369332"/>
          </a:xfrm>
          <a:prstGeom prst="rect">
            <a:avLst/>
          </a:prstGeom>
          <a:noFill/>
        </p:spPr>
        <p:txBody>
          <a:bodyPr wrap="none" rtlCol="0">
            <a:spAutoFit/>
          </a:bodyPr>
          <a:lstStyle/>
          <a:p>
            <a:r>
              <a:rPr lang="en-US" altLang="zh-CN" b="1" dirty="0" smtClean="0"/>
              <a:t>CASE 8</a:t>
            </a:r>
            <a:endParaRPr lang="zh-CN" altLang="en-US" b="1" dirty="0"/>
          </a:p>
        </p:txBody>
      </p:sp>
    </p:spTree>
    <p:extLst>
      <p:ext uri="{BB962C8B-B14F-4D97-AF65-F5344CB8AC3E}">
        <p14:creationId xmlns:p14="http://schemas.microsoft.com/office/powerpoint/2010/main" val="1840874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4" name="图片 3"/>
          <p:cNvPicPr>
            <a:picLocks noChangeAspect="1"/>
          </p:cNvPicPr>
          <p:nvPr/>
        </p:nvPicPr>
        <p:blipFill>
          <a:blip r:embed="rId2"/>
          <a:stretch>
            <a:fillRect/>
          </a:stretch>
        </p:blipFill>
        <p:spPr>
          <a:xfrm>
            <a:off x="611560" y="3140968"/>
            <a:ext cx="7168826" cy="2761392"/>
          </a:xfrm>
          <a:prstGeom prst="rect">
            <a:avLst/>
          </a:prstGeom>
        </p:spPr>
      </p:pic>
      <p:pic>
        <p:nvPicPr>
          <p:cNvPr id="5" name="图片 4"/>
          <p:cNvPicPr>
            <a:picLocks noChangeAspect="1"/>
          </p:cNvPicPr>
          <p:nvPr/>
        </p:nvPicPr>
        <p:blipFill>
          <a:blip r:embed="rId3"/>
          <a:stretch>
            <a:fillRect/>
          </a:stretch>
        </p:blipFill>
        <p:spPr>
          <a:xfrm>
            <a:off x="2771800" y="1843105"/>
            <a:ext cx="590550" cy="590550"/>
          </a:xfrm>
          <a:prstGeom prst="rect">
            <a:avLst/>
          </a:prstGeom>
        </p:spPr>
      </p:pic>
      <p:pic>
        <p:nvPicPr>
          <p:cNvPr id="6" name="图片 5"/>
          <p:cNvPicPr>
            <a:picLocks noChangeAspect="1"/>
          </p:cNvPicPr>
          <p:nvPr/>
        </p:nvPicPr>
        <p:blipFill>
          <a:blip r:embed="rId4"/>
          <a:stretch>
            <a:fillRect/>
          </a:stretch>
        </p:blipFill>
        <p:spPr>
          <a:xfrm>
            <a:off x="5155131" y="1843105"/>
            <a:ext cx="590550" cy="590550"/>
          </a:xfrm>
          <a:prstGeom prst="rect">
            <a:avLst/>
          </a:prstGeom>
        </p:spPr>
      </p:pic>
      <p:sp>
        <p:nvSpPr>
          <p:cNvPr id="7" name="文本框 6"/>
          <p:cNvSpPr txBox="1"/>
          <p:nvPr/>
        </p:nvSpPr>
        <p:spPr>
          <a:xfrm>
            <a:off x="467544" y="1556792"/>
            <a:ext cx="837089" cy="369332"/>
          </a:xfrm>
          <a:prstGeom prst="rect">
            <a:avLst/>
          </a:prstGeom>
          <a:noFill/>
        </p:spPr>
        <p:txBody>
          <a:bodyPr wrap="none" rtlCol="0">
            <a:spAutoFit/>
          </a:bodyPr>
          <a:lstStyle/>
          <a:p>
            <a:r>
              <a:rPr lang="en-US" altLang="zh-CN" b="1" dirty="0" smtClean="0"/>
              <a:t>CASE 8</a:t>
            </a:r>
            <a:endParaRPr lang="zh-CN" altLang="en-US" b="1" dirty="0"/>
          </a:p>
        </p:txBody>
      </p:sp>
    </p:spTree>
    <p:extLst>
      <p:ext uri="{BB962C8B-B14F-4D97-AF65-F5344CB8AC3E}">
        <p14:creationId xmlns:p14="http://schemas.microsoft.com/office/powerpoint/2010/main" val="3804810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grpSp>
        <p:nvGrpSpPr>
          <p:cNvPr id="19" name="组合 18"/>
          <p:cNvGrpSpPr/>
          <p:nvPr/>
        </p:nvGrpSpPr>
        <p:grpSpPr>
          <a:xfrm>
            <a:off x="251520" y="2204863"/>
            <a:ext cx="4104456" cy="3600003"/>
            <a:chOff x="251520" y="1988840"/>
            <a:chExt cx="5254283" cy="4608512"/>
          </a:xfrm>
        </p:grpSpPr>
        <p:pic>
          <p:nvPicPr>
            <p:cNvPr id="16" name="图片 15"/>
            <p:cNvPicPr>
              <a:picLocks noChangeAspect="1"/>
            </p:cNvPicPr>
            <p:nvPr/>
          </p:nvPicPr>
          <p:blipFill rotWithShape="1">
            <a:blip r:embed="rId3"/>
            <a:srcRect l="15539" t="8183" r="1987" b="14520"/>
            <a:stretch/>
          </p:blipFill>
          <p:spPr>
            <a:xfrm>
              <a:off x="537251" y="1988840"/>
              <a:ext cx="4968552" cy="4392488"/>
            </a:xfrm>
            <a:prstGeom prst="rect">
              <a:avLst/>
            </a:prstGeom>
          </p:spPr>
        </p:pic>
        <p:pic>
          <p:nvPicPr>
            <p:cNvPr id="17" name="图片 16"/>
            <p:cNvPicPr>
              <a:picLocks noChangeAspect="1"/>
            </p:cNvPicPr>
            <p:nvPr/>
          </p:nvPicPr>
          <p:blipFill rotWithShape="1">
            <a:blip r:embed="rId3"/>
            <a:srcRect r="84601" b="85628"/>
            <a:stretch/>
          </p:blipFill>
          <p:spPr>
            <a:xfrm>
              <a:off x="1254138" y="2191055"/>
              <a:ext cx="927720" cy="816693"/>
            </a:xfrm>
            <a:prstGeom prst="rect">
              <a:avLst/>
            </a:prstGeom>
          </p:spPr>
        </p:pic>
        <p:sp>
          <p:nvSpPr>
            <p:cNvPr id="18" name="矩形 17"/>
            <p:cNvSpPr/>
            <p:nvPr/>
          </p:nvSpPr>
          <p:spPr>
            <a:xfrm>
              <a:off x="251520" y="5949280"/>
              <a:ext cx="504056"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p:cNvPicPr>
            <a:picLocks noChangeAspect="1"/>
          </p:cNvPicPr>
          <p:nvPr/>
        </p:nvPicPr>
        <p:blipFill>
          <a:blip r:embed="rId4"/>
          <a:stretch>
            <a:fillRect/>
          </a:stretch>
        </p:blipFill>
        <p:spPr>
          <a:xfrm>
            <a:off x="4301522" y="1988840"/>
            <a:ext cx="4680553" cy="3960440"/>
          </a:xfrm>
          <a:prstGeom prst="rect">
            <a:avLst/>
          </a:prstGeom>
        </p:spPr>
      </p:pic>
      <p:sp>
        <p:nvSpPr>
          <p:cNvPr id="21" name="文本框 20"/>
          <p:cNvSpPr txBox="1"/>
          <p:nvPr/>
        </p:nvSpPr>
        <p:spPr>
          <a:xfrm>
            <a:off x="1840561" y="5642784"/>
            <a:ext cx="1079142" cy="253916"/>
          </a:xfrm>
          <a:prstGeom prst="rect">
            <a:avLst/>
          </a:prstGeom>
          <a:solidFill>
            <a:schemeClr val="bg1"/>
          </a:solidFill>
        </p:spPr>
        <p:txBody>
          <a:bodyPr wrap="none" rtlCol="0">
            <a:spAutoFit/>
          </a:bodyPr>
          <a:lstStyle/>
          <a:p>
            <a:r>
              <a:rPr lang="en-US" altLang="zh-CN" sz="1050" b="1" dirty="0" smtClean="0"/>
              <a:t>Post (GCaMP6s)</a:t>
            </a:r>
            <a:endParaRPr lang="zh-CN" altLang="en-US" sz="1050" b="1" dirty="0"/>
          </a:p>
        </p:txBody>
      </p:sp>
      <p:sp>
        <p:nvSpPr>
          <p:cNvPr id="22" name="文本框 21"/>
          <p:cNvSpPr txBox="1"/>
          <p:nvPr/>
        </p:nvSpPr>
        <p:spPr>
          <a:xfrm rot="16200000">
            <a:off x="-215696" y="3783252"/>
            <a:ext cx="1103187" cy="246221"/>
          </a:xfrm>
          <a:prstGeom prst="rect">
            <a:avLst/>
          </a:prstGeom>
          <a:solidFill>
            <a:schemeClr val="bg1"/>
          </a:solidFill>
        </p:spPr>
        <p:txBody>
          <a:bodyPr wrap="none" rtlCol="0">
            <a:spAutoFit/>
          </a:bodyPr>
          <a:lstStyle/>
          <a:p>
            <a:r>
              <a:rPr lang="en-US" altLang="zh-CN" sz="1000" b="1" dirty="0" smtClean="0"/>
              <a:t>Pre (syt-RGECO1)</a:t>
            </a:r>
            <a:endParaRPr lang="zh-CN" altLang="en-US" sz="1000" b="1" dirty="0"/>
          </a:p>
        </p:txBody>
      </p:sp>
    </p:spTree>
    <p:extLst>
      <p:ext uri="{BB962C8B-B14F-4D97-AF65-F5344CB8AC3E}">
        <p14:creationId xmlns:p14="http://schemas.microsoft.com/office/powerpoint/2010/main" val="21588032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pic>
        <p:nvPicPr>
          <p:cNvPr id="4" name="图片 3"/>
          <p:cNvPicPr>
            <a:picLocks noChangeAspect="1"/>
          </p:cNvPicPr>
          <p:nvPr/>
        </p:nvPicPr>
        <p:blipFill>
          <a:blip r:embed="rId2"/>
          <a:stretch>
            <a:fillRect/>
          </a:stretch>
        </p:blipFill>
        <p:spPr>
          <a:xfrm>
            <a:off x="1986458" y="4893546"/>
            <a:ext cx="1297427" cy="1297427"/>
          </a:xfrm>
          <a:prstGeom prst="rect">
            <a:avLst/>
          </a:prstGeom>
        </p:spPr>
      </p:pic>
      <p:pic>
        <p:nvPicPr>
          <p:cNvPr id="5" name="图片 4"/>
          <p:cNvPicPr>
            <a:picLocks noChangeAspect="1"/>
          </p:cNvPicPr>
          <p:nvPr/>
        </p:nvPicPr>
        <p:blipFill>
          <a:blip r:embed="rId3"/>
          <a:stretch>
            <a:fillRect/>
          </a:stretch>
        </p:blipFill>
        <p:spPr>
          <a:xfrm>
            <a:off x="1986458" y="3496853"/>
            <a:ext cx="1297427" cy="1297427"/>
          </a:xfrm>
          <a:prstGeom prst="rect">
            <a:avLst/>
          </a:prstGeom>
        </p:spPr>
      </p:pic>
      <p:pic>
        <p:nvPicPr>
          <p:cNvPr id="6" name="图片 5"/>
          <p:cNvPicPr>
            <a:picLocks noChangeAspect="1"/>
          </p:cNvPicPr>
          <p:nvPr/>
        </p:nvPicPr>
        <p:blipFill>
          <a:blip r:embed="rId4"/>
          <a:stretch>
            <a:fillRect/>
          </a:stretch>
        </p:blipFill>
        <p:spPr>
          <a:xfrm>
            <a:off x="1986458" y="2154302"/>
            <a:ext cx="1297426" cy="1297426"/>
          </a:xfrm>
          <a:prstGeom prst="rect">
            <a:avLst/>
          </a:prstGeom>
        </p:spPr>
      </p:pic>
      <p:sp>
        <p:nvSpPr>
          <p:cNvPr id="7" name="文本框 6"/>
          <p:cNvSpPr txBox="1"/>
          <p:nvPr/>
        </p:nvSpPr>
        <p:spPr>
          <a:xfrm>
            <a:off x="2099615" y="6190973"/>
            <a:ext cx="970202" cy="300082"/>
          </a:xfrm>
          <a:prstGeom prst="rect">
            <a:avLst/>
          </a:prstGeom>
          <a:noFill/>
        </p:spPr>
        <p:txBody>
          <a:bodyPr wrap="none" rtlCol="0">
            <a:spAutoFit/>
          </a:bodyPr>
          <a:lstStyle/>
          <a:p>
            <a:r>
              <a:rPr lang="en-US" altLang="zh-CN" sz="1350" dirty="0" smtClean="0"/>
              <a:t>J-RCaMP1a</a:t>
            </a:r>
            <a:endParaRPr lang="zh-CN" altLang="en-US" sz="1350" dirty="0"/>
          </a:p>
        </p:txBody>
      </p:sp>
      <p:pic>
        <p:nvPicPr>
          <p:cNvPr id="8" name="图片 7"/>
          <p:cNvPicPr>
            <a:picLocks noChangeAspect="1"/>
          </p:cNvPicPr>
          <p:nvPr/>
        </p:nvPicPr>
        <p:blipFill>
          <a:blip r:embed="rId5"/>
          <a:stretch>
            <a:fillRect/>
          </a:stretch>
        </p:blipFill>
        <p:spPr>
          <a:xfrm>
            <a:off x="3382817" y="4894829"/>
            <a:ext cx="1275717" cy="1275717"/>
          </a:xfrm>
          <a:prstGeom prst="rect">
            <a:avLst/>
          </a:prstGeom>
        </p:spPr>
      </p:pic>
      <p:pic>
        <p:nvPicPr>
          <p:cNvPr id="9" name="图片 8"/>
          <p:cNvPicPr>
            <a:picLocks noChangeAspect="1"/>
          </p:cNvPicPr>
          <p:nvPr/>
        </p:nvPicPr>
        <p:blipFill>
          <a:blip r:embed="rId6"/>
          <a:stretch>
            <a:fillRect/>
          </a:stretch>
        </p:blipFill>
        <p:spPr>
          <a:xfrm>
            <a:off x="3379688" y="3511965"/>
            <a:ext cx="1295230" cy="1295230"/>
          </a:xfrm>
          <a:prstGeom prst="rect">
            <a:avLst/>
          </a:prstGeom>
        </p:spPr>
      </p:pic>
      <p:pic>
        <p:nvPicPr>
          <p:cNvPr id="10" name="图片 9"/>
          <p:cNvPicPr>
            <a:picLocks noChangeAspect="1"/>
          </p:cNvPicPr>
          <p:nvPr/>
        </p:nvPicPr>
        <p:blipFill>
          <a:blip r:embed="rId7"/>
          <a:stretch>
            <a:fillRect/>
          </a:stretch>
        </p:blipFill>
        <p:spPr>
          <a:xfrm>
            <a:off x="3379688" y="2154302"/>
            <a:ext cx="1295230" cy="1295230"/>
          </a:xfrm>
          <a:prstGeom prst="rect">
            <a:avLst/>
          </a:prstGeom>
        </p:spPr>
      </p:pic>
      <p:sp>
        <p:nvSpPr>
          <p:cNvPr id="11" name="文本框 18"/>
          <p:cNvSpPr txBox="1"/>
          <p:nvPr/>
        </p:nvSpPr>
        <p:spPr>
          <a:xfrm>
            <a:off x="3563888" y="6190973"/>
            <a:ext cx="978217" cy="300082"/>
          </a:xfrm>
          <a:prstGeom prst="rect">
            <a:avLst/>
          </a:prstGeom>
          <a:noFill/>
        </p:spPr>
        <p:txBody>
          <a:bodyPr wrap="none" rtlCol="0">
            <a:spAutoFit/>
          </a:bodyPr>
          <a:lstStyle/>
          <a:p>
            <a:r>
              <a:rPr lang="en-US" altLang="zh-CN" sz="1350" dirty="0" smtClean="0"/>
              <a:t>J-RCaMP1b</a:t>
            </a:r>
            <a:endParaRPr lang="zh-CN" altLang="en-US" sz="1350" dirty="0"/>
          </a:p>
        </p:txBody>
      </p:sp>
      <p:sp>
        <p:nvSpPr>
          <p:cNvPr id="12" name="文本框 19"/>
          <p:cNvSpPr txBox="1"/>
          <p:nvPr/>
        </p:nvSpPr>
        <p:spPr>
          <a:xfrm>
            <a:off x="971600" y="2652974"/>
            <a:ext cx="862737" cy="300082"/>
          </a:xfrm>
          <a:prstGeom prst="rect">
            <a:avLst/>
          </a:prstGeom>
          <a:noFill/>
        </p:spPr>
        <p:txBody>
          <a:bodyPr wrap="none" rtlCol="0">
            <a:spAutoFit/>
          </a:bodyPr>
          <a:lstStyle/>
          <a:p>
            <a:r>
              <a:rPr lang="en-US" altLang="zh-CN" sz="1350" dirty="0" smtClean="0"/>
              <a:t>GCaMP6s</a:t>
            </a:r>
            <a:endParaRPr lang="zh-CN" altLang="en-US" sz="1350" dirty="0"/>
          </a:p>
        </p:txBody>
      </p:sp>
      <p:pic>
        <p:nvPicPr>
          <p:cNvPr id="13" name="图片 12"/>
          <p:cNvPicPr>
            <a:picLocks noChangeAspect="1"/>
          </p:cNvPicPr>
          <p:nvPr/>
        </p:nvPicPr>
        <p:blipFill>
          <a:blip r:embed="rId8"/>
          <a:stretch>
            <a:fillRect/>
          </a:stretch>
        </p:blipFill>
        <p:spPr>
          <a:xfrm>
            <a:off x="6240277" y="4906922"/>
            <a:ext cx="1284051" cy="1284051"/>
          </a:xfrm>
          <a:prstGeom prst="rect">
            <a:avLst/>
          </a:prstGeom>
        </p:spPr>
      </p:pic>
      <p:pic>
        <p:nvPicPr>
          <p:cNvPr id="14" name="图片 13"/>
          <p:cNvPicPr>
            <a:picLocks noChangeAspect="1"/>
          </p:cNvPicPr>
          <p:nvPr/>
        </p:nvPicPr>
        <p:blipFill>
          <a:blip r:embed="rId9"/>
          <a:stretch>
            <a:fillRect/>
          </a:stretch>
        </p:blipFill>
        <p:spPr>
          <a:xfrm>
            <a:off x="6228184" y="3538770"/>
            <a:ext cx="1284051" cy="1284051"/>
          </a:xfrm>
          <a:prstGeom prst="rect">
            <a:avLst/>
          </a:prstGeom>
        </p:spPr>
      </p:pic>
      <p:pic>
        <p:nvPicPr>
          <p:cNvPr id="15" name="图片 14"/>
          <p:cNvPicPr>
            <a:picLocks noChangeAspect="1"/>
          </p:cNvPicPr>
          <p:nvPr/>
        </p:nvPicPr>
        <p:blipFill>
          <a:blip r:embed="rId10"/>
          <a:stretch>
            <a:fillRect/>
          </a:stretch>
        </p:blipFill>
        <p:spPr>
          <a:xfrm>
            <a:off x="6228184" y="2165337"/>
            <a:ext cx="1284051" cy="1284051"/>
          </a:xfrm>
          <a:prstGeom prst="rect">
            <a:avLst/>
          </a:prstGeom>
        </p:spPr>
      </p:pic>
      <p:sp>
        <p:nvSpPr>
          <p:cNvPr id="16" name="文本框 23"/>
          <p:cNvSpPr txBox="1"/>
          <p:nvPr/>
        </p:nvSpPr>
        <p:spPr>
          <a:xfrm>
            <a:off x="6372200" y="6178923"/>
            <a:ext cx="963341" cy="300082"/>
          </a:xfrm>
          <a:prstGeom prst="rect">
            <a:avLst/>
          </a:prstGeom>
          <a:noFill/>
        </p:spPr>
        <p:txBody>
          <a:bodyPr wrap="none" rtlCol="0">
            <a:spAutoFit/>
          </a:bodyPr>
          <a:lstStyle/>
          <a:p>
            <a:r>
              <a:rPr lang="en-US" altLang="zh-CN" sz="1350" dirty="0" smtClean="0"/>
              <a:t>J-RGECO1b</a:t>
            </a:r>
            <a:endParaRPr lang="zh-CN" altLang="en-US" sz="1350" dirty="0"/>
          </a:p>
        </p:txBody>
      </p:sp>
      <p:pic>
        <p:nvPicPr>
          <p:cNvPr id="17" name="图片 16"/>
          <p:cNvPicPr>
            <a:picLocks noChangeAspect="1"/>
          </p:cNvPicPr>
          <p:nvPr/>
        </p:nvPicPr>
        <p:blipFill>
          <a:blip r:embed="rId11"/>
          <a:stretch>
            <a:fillRect/>
          </a:stretch>
        </p:blipFill>
        <p:spPr>
          <a:xfrm>
            <a:off x="4791419" y="4906922"/>
            <a:ext cx="1284051" cy="1284051"/>
          </a:xfrm>
          <a:prstGeom prst="rect">
            <a:avLst/>
          </a:prstGeom>
        </p:spPr>
      </p:pic>
      <p:pic>
        <p:nvPicPr>
          <p:cNvPr id="18" name="图片 17"/>
          <p:cNvPicPr>
            <a:picLocks noChangeAspect="1"/>
          </p:cNvPicPr>
          <p:nvPr/>
        </p:nvPicPr>
        <p:blipFill>
          <a:blip r:embed="rId12"/>
          <a:stretch>
            <a:fillRect/>
          </a:stretch>
        </p:blipFill>
        <p:spPr>
          <a:xfrm>
            <a:off x="4791419" y="3538770"/>
            <a:ext cx="1284051" cy="1284051"/>
          </a:xfrm>
          <a:prstGeom prst="rect">
            <a:avLst/>
          </a:prstGeom>
        </p:spPr>
      </p:pic>
      <p:pic>
        <p:nvPicPr>
          <p:cNvPr id="19" name="图片 18"/>
          <p:cNvPicPr>
            <a:picLocks noChangeAspect="1"/>
          </p:cNvPicPr>
          <p:nvPr/>
        </p:nvPicPr>
        <p:blipFill>
          <a:blip r:embed="rId13"/>
          <a:stretch>
            <a:fillRect/>
          </a:stretch>
        </p:blipFill>
        <p:spPr>
          <a:xfrm>
            <a:off x="4788024" y="2158525"/>
            <a:ext cx="1287446" cy="1287446"/>
          </a:xfrm>
          <a:prstGeom prst="rect">
            <a:avLst/>
          </a:prstGeom>
        </p:spPr>
      </p:pic>
      <p:sp>
        <p:nvSpPr>
          <p:cNvPr id="20" name="文本框 27"/>
          <p:cNvSpPr txBox="1"/>
          <p:nvPr/>
        </p:nvSpPr>
        <p:spPr>
          <a:xfrm>
            <a:off x="4989569" y="6193962"/>
            <a:ext cx="955326" cy="300082"/>
          </a:xfrm>
          <a:prstGeom prst="rect">
            <a:avLst/>
          </a:prstGeom>
          <a:noFill/>
        </p:spPr>
        <p:txBody>
          <a:bodyPr wrap="none" rtlCol="0">
            <a:spAutoFit/>
          </a:bodyPr>
          <a:lstStyle/>
          <a:p>
            <a:r>
              <a:rPr lang="en-US" altLang="zh-CN" sz="1350" dirty="0" smtClean="0"/>
              <a:t>J-RGECO1a</a:t>
            </a:r>
            <a:endParaRPr lang="zh-CN" altLang="en-US" sz="1350" dirty="0"/>
          </a:p>
        </p:txBody>
      </p:sp>
      <p:sp>
        <p:nvSpPr>
          <p:cNvPr id="25" name="文本框 19"/>
          <p:cNvSpPr txBox="1"/>
          <p:nvPr/>
        </p:nvSpPr>
        <p:spPr>
          <a:xfrm>
            <a:off x="1043608" y="5382646"/>
            <a:ext cx="644151" cy="300082"/>
          </a:xfrm>
          <a:prstGeom prst="rect">
            <a:avLst/>
          </a:prstGeom>
          <a:noFill/>
        </p:spPr>
        <p:txBody>
          <a:bodyPr wrap="none" rtlCol="0">
            <a:spAutoFit/>
          </a:bodyPr>
          <a:lstStyle/>
          <a:p>
            <a:r>
              <a:rPr lang="en-US" altLang="zh-CN" sz="1350" dirty="0" smtClean="0"/>
              <a:t>Merge</a:t>
            </a:r>
            <a:endParaRPr lang="zh-CN" altLang="en-US" sz="1350" dirty="0"/>
          </a:p>
        </p:txBody>
      </p:sp>
      <p:sp>
        <p:nvSpPr>
          <p:cNvPr id="26" name="文本框 19"/>
          <p:cNvSpPr txBox="1"/>
          <p:nvPr/>
        </p:nvSpPr>
        <p:spPr>
          <a:xfrm>
            <a:off x="899592" y="3995525"/>
            <a:ext cx="1069908" cy="507831"/>
          </a:xfrm>
          <a:prstGeom prst="rect">
            <a:avLst/>
          </a:prstGeom>
          <a:noFill/>
        </p:spPr>
        <p:txBody>
          <a:bodyPr wrap="none" rtlCol="0">
            <a:spAutoFit/>
          </a:bodyPr>
          <a:lstStyle/>
          <a:p>
            <a:r>
              <a:rPr lang="en-US" altLang="zh-CN" sz="1350" dirty="0" smtClean="0"/>
              <a:t>Red calcium </a:t>
            </a:r>
          </a:p>
          <a:p>
            <a:r>
              <a:rPr lang="en-US" altLang="zh-CN" sz="1350" dirty="0" smtClean="0"/>
              <a:t>indicators</a:t>
            </a:r>
            <a:endParaRPr lang="zh-CN" altLang="en-US" sz="1350" dirty="0"/>
          </a:p>
        </p:txBody>
      </p:sp>
      <p:sp>
        <p:nvSpPr>
          <p:cNvPr id="23" name="文本框 22"/>
          <p:cNvSpPr txBox="1"/>
          <p:nvPr/>
        </p:nvSpPr>
        <p:spPr>
          <a:xfrm>
            <a:off x="4023446" y="1646825"/>
            <a:ext cx="1882823" cy="307777"/>
          </a:xfrm>
          <a:prstGeom prst="rect">
            <a:avLst/>
          </a:prstGeom>
          <a:noFill/>
        </p:spPr>
        <p:txBody>
          <a:bodyPr wrap="none" rtlCol="0">
            <a:spAutoFit/>
          </a:bodyPr>
          <a:lstStyle/>
          <a:p>
            <a:r>
              <a:rPr lang="en-US" altLang="zh-CN" sz="1400" b="1" dirty="0" smtClean="0"/>
              <a:t>Driven by GH146-GAL4</a:t>
            </a:r>
            <a:endParaRPr lang="zh-CN" altLang="en-US" sz="1400" b="1" dirty="0"/>
          </a:p>
        </p:txBody>
      </p:sp>
      <p:sp>
        <p:nvSpPr>
          <p:cNvPr id="2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800" b="1" dirty="0" smtClean="0"/>
              <a:t>Seeking for sensitive </a:t>
            </a:r>
            <a:r>
              <a:rPr lang="en-US" altLang="zh-CN" sz="2800" b="1" dirty="0"/>
              <a:t>dual-color calcium </a:t>
            </a:r>
            <a:r>
              <a:rPr lang="en-US" altLang="zh-CN" sz="2800" b="1" dirty="0" smtClean="0"/>
              <a:t>indicator pairs</a:t>
            </a:r>
            <a:endParaRPr lang="en-US" altLang="zh-CN" sz="2800" b="1" dirty="0"/>
          </a:p>
        </p:txBody>
      </p:sp>
    </p:spTree>
    <p:extLst>
      <p:ext uri="{BB962C8B-B14F-4D97-AF65-F5344CB8AC3E}">
        <p14:creationId xmlns:p14="http://schemas.microsoft.com/office/powerpoint/2010/main" val="2261124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139953" y="1988840"/>
            <a:ext cx="5053182" cy="4464495"/>
          </a:xfrm>
          <a:prstGeom prst="rect">
            <a:avLst/>
          </a:prstGeom>
        </p:spPr>
      </p:pic>
      <p:pic>
        <p:nvPicPr>
          <p:cNvPr id="7" name="图片 6"/>
          <p:cNvPicPr>
            <a:picLocks noChangeAspect="1"/>
          </p:cNvPicPr>
          <p:nvPr/>
        </p:nvPicPr>
        <p:blipFill rotWithShape="1">
          <a:blip r:embed="rId4"/>
          <a:srcRect l="15044" t="8990" b="14851"/>
          <a:stretch/>
        </p:blipFill>
        <p:spPr>
          <a:xfrm>
            <a:off x="179512" y="2273554"/>
            <a:ext cx="4549654" cy="3816424"/>
          </a:xfrm>
          <a:prstGeom prst="rect">
            <a:avLst/>
          </a:prstGeom>
        </p:spPr>
      </p:pic>
      <p:pic>
        <p:nvPicPr>
          <p:cNvPr id="2" name="图片 1"/>
          <p:cNvPicPr>
            <a:picLocks noChangeAspect="1"/>
          </p:cNvPicPr>
          <p:nvPr/>
        </p:nvPicPr>
        <p:blipFill>
          <a:blip r:embed="rId5"/>
          <a:stretch>
            <a:fillRect/>
          </a:stretch>
        </p:blipFill>
        <p:spPr>
          <a:xfrm>
            <a:off x="7235549" y="5085184"/>
            <a:ext cx="838200" cy="838200"/>
          </a:xfrm>
          <a:prstGeom prst="rect">
            <a:avLst/>
          </a:prstGeom>
        </p:spPr>
      </p:pic>
      <p:pic>
        <p:nvPicPr>
          <p:cNvPr id="4" name="图片 3"/>
          <p:cNvPicPr>
            <a:picLocks noChangeAspect="1"/>
          </p:cNvPicPr>
          <p:nvPr/>
        </p:nvPicPr>
        <p:blipFill>
          <a:blip r:embed="rId6"/>
          <a:stretch>
            <a:fillRect/>
          </a:stretch>
        </p:blipFill>
        <p:spPr>
          <a:xfrm>
            <a:off x="5461992" y="5085184"/>
            <a:ext cx="838200" cy="838200"/>
          </a:xfrm>
          <a:prstGeom prst="rect">
            <a:avLst/>
          </a:prstGeom>
        </p:spPr>
      </p:pic>
      <p:pic>
        <p:nvPicPr>
          <p:cNvPr id="6" name="图片 5"/>
          <p:cNvPicPr>
            <a:picLocks noChangeAspect="1"/>
          </p:cNvPicPr>
          <p:nvPr/>
        </p:nvPicPr>
        <p:blipFill rotWithShape="1">
          <a:blip r:embed="rId4"/>
          <a:srcRect r="86005" b="88323"/>
          <a:stretch/>
        </p:blipFill>
        <p:spPr>
          <a:xfrm>
            <a:off x="3491880" y="5085184"/>
            <a:ext cx="749465" cy="585147"/>
          </a:xfrm>
          <a:prstGeom prst="rect">
            <a:avLst/>
          </a:prstGeom>
        </p:spPr>
      </p:pic>
      <p:sp>
        <p:nvSpPr>
          <p:cNvPr id="8" name="矩形 7"/>
          <p:cNvSpPr/>
          <p:nvPr/>
        </p:nvSpPr>
        <p:spPr>
          <a:xfrm>
            <a:off x="158352" y="5816439"/>
            <a:ext cx="190821" cy="381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7452320" y="5435282"/>
            <a:ext cx="342571" cy="297974"/>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40850" y="5435282"/>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13" name="图片 12"/>
          <p:cNvPicPr>
            <a:picLocks noChangeAspect="1"/>
          </p:cNvPicPr>
          <p:nvPr/>
        </p:nvPicPr>
        <p:blipFill>
          <a:blip r:embed="rId5"/>
          <a:stretch>
            <a:fillRect/>
          </a:stretch>
        </p:blipFill>
        <p:spPr>
          <a:xfrm>
            <a:off x="7235549" y="5078339"/>
            <a:ext cx="838200" cy="838200"/>
          </a:xfrm>
          <a:prstGeom prst="rect">
            <a:avLst/>
          </a:prstGeom>
        </p:spPr>
      </p:pic>
      <p:pic>
        <p:nvPicPr>
          <p:cNvPr id="14" name="图片 13"/>
          <p:cNvPicPr>
            <a:picLocks noChangeAspect="1"/>
          </p:cNvPicPr>
          <p:nvPr/>
        </p:nvPicPr>
        <p:blipFill>
          <a:blip r:embed="rId6"/>
          <a:stretch>
            <a:fillRect/>
          </a:stretch>
        </p:blipFill>
        <p:spPr>
          <a:xfrm>
            <a:off x="5461992" y="5078339"/>
            <a:ext cx="838200" cy="838200"/>
          </a:xfrm>
          <a:prstGeom prst="rect">
            <a:avLst/>
          </a:prstGeom>
        </p:spPr>
      </p:pic>
      <p:sp>
        <p:nvSpPr>
          <p:cNvPr id="15" name="椭圆 14"/>
          <p:cNvSpPr/>
          <p:nvPr/>
        </p:nvSpPr>
        <p:spPr>
          <a:xfrm>
            <a:off x="7452320" y="5428437"/>
            <a:ext cx="342571" cy="297974"/>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740850" y="5428437"/>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8165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6001" b="13271"/>
          <a:stretch/>
        </p:blipFill>
        <p:spPr>
          <a:xfrm>
            <a:off x="397671" y="1806022"/>
            <a:ext cx="4174329" cy="4040244"/>
          </a:xfrm>
          <a:prstGeom prst="rect">
            <a:avLst/>
          </a:prstGeom>
        </p:spPr>
      </p:pic>
      <p:pic>
        <p:nvPicPr>
          <p:cNvPr id="2" name="图片 1"/>
          <p:cNvPicPr>
            <a:picLocks noChangeAspect="1"/>
          </p:cNvPicPr>
          <p:nvPr/>
        </p:nvPicPr>
        <p:blipFill>
          <a:blip r:embed="rId4"/>
          <a:stretch>
            <a:fillRect/>
          </a:stretch>
        </p:blipFill>
        <p:spPr>
          <a:xfrm>
            <a:off x="4211960" y="1988840"/>
            <a:ext cx="4703467" cy="4155521"/>
          </a:xfrm>
          <a:prstGeom prst="rect">
            <a:avLst/>
          </a:prstGeom>
        </p:spPr>
      </p:pic>
      <p:pic>
        <p:nvPicPr>
          <p:cNvPr id="4" name="图片 3"/>
          <p:cNvPicPr>
            <a:picLocks noChangeAspect="1"/>
          </p:cNvPicPr>
          <p:nvPr/>
        </p:nvPicPr>
        <p:blipFill rotWithShape="1">
          <a:blip r:embed="rId5"/>
          <a:srcRect r="85728" b="87560"/>
          <a:stretch/>
        </p:blipFill>
        <p:spPr>
          <a:xfrm>
            <a:off x="958213" y="2492896"/>
            <a:ext cx="733467" cy="610025"/>
          </a:xfrm>
          <a:prstGeom prst="rect">
            <a:avLst/>
          </a:prstGeom>
        </p:spPr>
      </p:pic>
      <p:sp>
        <p:nvSpPr>
          <p:cNvPr id="5" name="矩形 4"/>
          <p:cNvSpPr/>
          <p:nvPr/>
        </p:nvSpPr>
        <p:spPr>
          <a:xfrm>
            <a:off x="397671" y="5574236"/>
            <a:ext cx="185163" cy="246885"/>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7" name="图片 6"/>
          <p:cNvPicPr>
            <a:picLocks noChangeAspect="1"/>
          </p:cNvPicPr>
          <p:nvPr/>
        </p:nvPicPr>
        <p:blipFill>
          <a:blip r:embed="rId6"/>
          <a:stretch>
            <a:fillRect/>
          </a:stretch>
        </p:blipFill>
        <p:spPr>
          <a:xfrm>
            <a:off x="5576517" y="5021786"/>
            <a:ext cx="552450" cy="552450"/>
          </a:xfrm>
          <a:prstGeom prst="rect">
            <a:avLst/>
          </a:prstGeom>
        </p:spPr>
      </p:pic>
      <p:pic>
        <p:nvPicPr>
          <p:cNvPr id="8" name="图片 7"/>
          <p:cNvPicPr>
            <a:picLocks noChangeAspect="1"/>
          </p:cNvPicPr>
          <p:nvPr/>
        </p:nvPicPr>
        <p:blipFill>
          <a:blip r:embed="rId7"/>
          <a:stretch>
            <a:fillRect/>
          </a:stretch>
        </p:blipFill>
        <p:spPr>
          <a:xfrm>
            <a:off x="7358460" y="4995364"/>
            <a:ext cx="552450" cy="552450"/>
          </a:xfrm>
          <a:prstGeom prst="rect">
            <a:avLst/>
          </a:prstGeom>
        </p:spPr>
      </p:pic>
      <p:sp>
        <p:nvSpPr>
          <p:cNvPr id="9" name="椭圆 8"/>
          <p:cNvSpPr/>
          <p:nvPr/>
        </p:nvSpPr>
        <p:spPr>
          <a:xfrm>
            <a:off x="5740850" y="5157192"/>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531876" y="5181371"/>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84799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3" name="图片 2"/>
          <p:cNvPicPr>
            <a:picLocks noChangeAspect="1"/>
          </p:cNvPicPr>
          <p:nvPr/>
        </p:nvPicPr>
        <p:blipFill rotWithShape="1">
          <a:blip r:embed="rId3"/>
          <a:srcRect l="15904" b="12659"/>
          <a:stretch/>
        </p:blipFill>
        <p:spPr>
          <a:xfrm>
            <a:off x="467543" y="1844825"/>
            <a:ext cx="4122295" cy="4032448"/>
          </a:xfrm>
          <a:prstGeom prst="rect">
            <a:avLst/>
          </a:prstGeom>
        </p:spPr>
      </p:pic>
      <p:pic>
        <p:nvPicPr>
          <p:cNvPr id="4" name="图片 3"/>
          <p:cNvPicPr>
            <a:picLocks noChangeAspect="1"/>
          </p:cNvPicPr>
          <p:nvPr/>
        </p:nvPicPr>
        <p:blipFill>
          <a:blip r:embed="rId4"/>
          <a:stretch>
            <a:fillRect/>
          </a:stretch>
        </p:blipFill>
        <p:spPr>
          <a:xfrm>
            <a:off x="4211960" y="1988841"/>
            <a:ext cx="4618006" cy="4080016"/>
          </a:xfrm>
          <a:prstGeom prst="rect">
            <a:avLst/>
          </a:prstGeom>
        </p:spPr>
      </p:pic>
      <p:pic>
        <p:nvPicPr>
          <p:cNvPr id="5" name="图片 4"/>
          <p:cNvPicPr>
            <a:picLocks noChangeAspect="1"/>
          </p:cNvPicPr>
          <p:nvPr/>
        </p:nvPicPr>
        <p:blipFill rotWithShape="1">
          <a:blip r:embed="rId3"/>
          <a:srcRect r="85736" b="84585"/>
          <a:stretch/>
        </p:blipFill>
        <p:spPr>
          <a:xfrm>
            <a:off x="1115616" y="2492896"/>
            <a:ext cx="699189" cy="711696"/>
          </a:xfrm>
          <a:prstGeom prst="rect">
            <a:avLst/>
          </a:prstGeom>
        </p:spPr>
      </p:pic>
      <p:sp>
        <p:nvSpPr>
          <p:cNvPr id="6" name="矩形 5"/>
          <p:cNvSpPr/>
          <p:nvPr/>
        </p:nvSpPr>
        <p:spPr>
          <a:xfrm>
            <a:off x="467543" y="5517232"/>
            <a:ext cx="216025" cy="36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5124713" y="4581128"/>
            <a:ext cx="590550" cy="590550"/>
          </a:xfrm>
          <a:prstGeom prst="rect">
            <a:avLst/>
          </a:prstGeom>
        </p:spPr>
      </p:pic>
      <p:pic>
        <p:nvPicPr>
          <p:cNvPr id="10" name="图片 9"/>
          <p:cNvPicPr>
            <a:picLocks noChangeAspect="1"/>
          </p:cNvPicPr>
          <p:nvPr/>
        </p:nvPicPr>
        <p:blipFill>
          <a:blip r:embed="rId6"/>
          <a:stretch>
            <a:fillRect/>
          </a:stretch>
        </p:blipFill>
        <p:spPr>
          <a:xfrm>
            <a:off x="6330138" y="4050172"/>
            <a:ext cx="590550" cy="590550"/>
          </a:xfrm>
          <a:prstGeom prst="rect">
            <a:avLst/>
          </a:prstGeom>
        </p:spPr>
      </p:pic>
      <p:pic>
        <p:nvPicPr>
          <p:cNvPr id="11" name="图片 10"/>
          <p:cNvPicPr>
            <a:picLocks noChangeAspect="1"/>
          </p:cNvPicPr>
          <p:nvPr/>
        </p:nvPicPr>
        <p:blipFill>
          <a:blip r:embed="rId7"/>
          <a:stretch>
            <a:fillRect/>
          </a:stretch>
        </p:blipFill>
        <p:spPr>
          <a:xfrm>
            <a:off x="7580052" y="4651417"/>
            <a:ext cx="590550" cy="590550"/>
          </a:xfrm>
          <a:prstGeom prst="rect">
            <a:avLst/>
          </a:prstGeom>
        </p:spPr>
      </p:pic>
      <p:sp>
        <p:nvSpPr>
          <p:cNvPr id="13" name="椭圆 12"/>
          <p:cNvSpPr/>
          <p:nvPr/>
        </p:nvSpPr>
        <p:spPr>
          <a:xfrm>
            <a:off x="5292080" y="4749323"/>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451756" y="4149080"/>
            <a:ext cx="352492" cy="360040"/>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747900" y="4869160"/>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8161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l="16644" b="12958"/>
          <a:stretch/>
        </p:blipFill>
        <p:spPr>
          <a:xfrm>
            <a:off x="535343" y="1844824"/>
            <a:ext cx="4180673" cy="4104456"/>
          </a:xfrm>
          <a:prstGeom prst="rect">
            <a:avLst/>
          </a:prstGeom>
        </p:spPr>
      </p:pic>
      <p:sp>
        <p:nvSpPr>
          <p:cNvPr id="4" name="矩形 3"/>
          <p:cNvSpPr/>
          <p:nvPr/>
        </p:nvSpPr>
        <p:spPr>
          <a:xfrm>
            <a:off x="467544" y="5589239"/>
            <a:ext cx="216025" cy="36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7" name="图片 6"/>
          <p:cNvPicPr>
            <a:picLocks noChangeAspect="1"/>
          </p:cNvPicPr>
          <p:nvPr/>
        </p:nvPicPr>
        <p:blipFill>
          <a:blip r:embed="rId4"/>
          <a:stretch>
            <a:fillRect/>
          </a:stretch>
        </p:blipFill>
        <p:spPr>
          <a:xfrm>
            <a:off x="4211960" y="1977022"/>
            <a:ext cx="4752528" cy="4198866"/>
          </a:xfrm>
          <a:prstGeom prst="rect">
            <a:avLst/>
          </a:prstGeom>
        </p:spPr>
      </p:pic>
      <p:pic>
        <p:nvPicPr>
          <p:cNvPr id="8" name="图片 7"/>
          <p:cNvPicPr>
            <a:picLocks noChangeAspect="1"/>
          </p:cNvPicPr>
          <p:nvPr/>
        </p:nvPicPr>
        <p:blipFill rotWithShape="1">
          <a:blip r:embed="rId5"/>
          <a:srcRect r="85736" b="84585"/>
          <a:stretch/>
        </p:blipFill>
        <p:spPr>
          <a:xfrm>
            <a:off x="1115616" y="2492896"/>
            <a:ext cx="699189" cy="711696"/>
          </a:xfrm>
          <a:prstGeom prst="rect">
            <a:avLst/>
          </a:prstGeom>
        </p:spPr>
      </p:pic>
      <p:pic>
        <p:nvPicPr>
          <p:cNvPr id="9" name="图片 8"/>
          <p:cNvPicPr>
            <a:picLocks noChangeAspect="1"/>
          </p:cNvPicPr>
          <p:nvPr/>
        </p:nvPicPr>
        <p:blipFill>
          <a:blip r:embed="rId6"/>
          <a:stretch>
            <a:fillRect/>
          </a:stretch>
        </p:blipFill>
        <p:spPr>
          <a:xfrm>
            <a:off x="5112357" y="5033006"/>
            <a:ext cx="561975" cy="561975"/>
          </a:xfrm>
          <a:prstGeom prst="rect">
            <a:avLst/>
          </a:prstGeom>
        </p:spPr>
      </p:pic>
      <p:pic>
        <p:nvPicPr>
          <p:cNvPr id="10" name="图片 9"/>
          <p:cNvPicPr>
            <a:picLocks noChangeAspect="1"/>
          </p:cNvPicPr>
          <p:nvPr/>
        </p:nvPicPr>
        <p:blipFill>
          <a:blip r:embed="rId7"/>
          <a:stretch>
            <a:fillRect/>
          </a:stretch>
        </p:blipFill>
        <p:spPr>
          <a:xfrm>
            <a:off x="7610425" y="5055015"/>
            <a:ext cx="561975" cy="561975"/>
          </a:xfrm>
          <a:prstGeom prst="rect">
            <a:avLst/>
          </a:prstGeom>
        </p:spPr>
      </p:pic>
      <p:pic>
        <p:nvPicPr>
          <p:cNvPr id="11" name="图片 10"/>
          <p:cNvPicPr>
            <a:picLocks noChangeAspect="1"/>
          </p:cNvPicPr>
          <p:nvPr/>
        </p:nvPicPr>
        <p:blipFill>
          <a:blip r:embed="rId8"/>
          <a:stretch>
            <a:fillRect/>
          </a:stretch>
        </p:blipFill>
        <p:spPr>
          <a:xfrm>
            <a:off x="6386289" y="5027264"/>
            <a:ext cx="561975" cy="561975"/>
          </a:xfrm>
          <a:prstGeom prst="rect">
            <a:avLst/>
          </a:prstGeom>
        </p:spPr>
      </p:pic>
      <p:sp>
        <p:nvSpPr>
          <p:cNvPr id="12" name="椭圆 11"/>
          <p:cNvSpPr/>
          <p:nvPr/>
        </p:nvSpPr>
        <p:spPr>
          <a:xfrm>
            <a:off x="5299628" y="5181371"/>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16216" y="5157192"/>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740352" y="5181371"/>
            <a:ext cx="280484" cy="2638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2993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pic>
        <p:nvPicPr>
          <p:cNvPr id="4" name="图片 3"/>
          <p:cNvPicPr>
            <a:picLocks noChangeAspect="1"/>
          </p:cNvPicPr>
          <p:nvPr/>
        </p:nvPicPr>
        <p:blipFill rotWithShape="1">
          <a:blip r:embed="rId3"/>
          <a:srcRect l="15687" t="8386" r="3101" b="14122"/>
          <a:stretch/>
        </p:blipFill>
        <p:spPr>
          <a:xfrm>
            <a:off x="537300" y="2204864"/>
            <a:ext cx="4106708" cy="3744416"/>
          </a:xfrm>
          <a:prstGeom prst="rect">
            <a:avLst/>
          </a:prstGeom>
        </p:spPr>
      </p:pic>
      <p:pic>
        <p:nvPicPr>
          <p:cNvPr id="5" name="图片 4"/>
          <p:cNvPicPr>
            <a:picLocks noChangeAspect="1"/>
          </p:cNvPicPr>
          <p:nvPr/>
        </p:nvPicPr>
        <p:blipFill rotWithShape="1">
          <a:blip r:embed="rId3"/>
          <a:srcRect l="-140" r="86865" b="86255"/>
          <a:stretch/>
        </p:blipFill>
        <p:spPr>
          <a:xfrm>
            <a:off x="971600" y="2349787"/>
            <a:ext cx="711536" cy="704005"/>
          </a:xfrm>
          <a:prstGeom prst="rect">
            <a:avLst/>
          </a:prstGeom>
        </p:spPr>
      </p:pic>
      <p:sp>
        <p:nvSpPr>
          <p:cNvPr id="6" name="矩形 5"/>
          <p:cNvSpPr/>
          <p:nvPr/>
        </p:nvSpPr>
        <p:spPr>
          <a:xfrm>
            <a:off x="539551" y="5589239"/>
            <a:ext cx="216025" cy="36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4283968" y="1960244"/>
            <a:ext cx="4841042" cy="4277068"/>
          </a:xfrm>
          <a:prstGeom prst="rect">
            <a:avLst/>
          </a:prstGeom>
        </p:spPr>
      </p:pic>
      <p:pic>
        <p:nvPicPr>
          <p:cNvPr id="8" name="图片 7"/>
          <p:cNvPicPr>
            <a:picLocks noChangeAspect="1"/>
          </p:cNvPicPr>
          <p:nvPr/>
        </p:nvPicPr>
        <p:blipFill>
          <a:blip r:embed="rId5"/>
          <a:stretch>
            <a:fillRect/>
          </a:stretch>
        </p:blipFill>
        <p:spPr>
          <a:xfrm>
            <a:off x="7572115" y="4843232"/>
            <a:ext cx="744301" cy="744301"/>
          </a:xfrm>
          <a:prstGeom prst="rect">
            <a:avLst/>
          </a:prstGeom>
        </p:spPr>
      </p:pic>
      <p:pic>
        <p:nvPicPr>
          <p:cNvPr id="9" name="图片 8"/>
          <p:cNvPicPr>
            <a:picLocks noChangeAspect="1"/>
          </p:cNvPicPr>
          <p:nvPr/>
        </p:nvPicPr>
        <p:blipFill>
          <a:blip r:embed="rId6"/>
          <a:stretch>
            <a:fillRect/>
          </a:stretch>
        </p:blipFill>
        <p:spPr>
          <a:xfrm>
            <a:off x="6424340" y="4842769"/>
            <a:ext cx="744764" cy="744764"/>
          </a:xfrm>
          <a:prstGeom prst="rect">
            <a:avLst/>
          </a:prstGeom>
        </p:spPr>
      </p:pic>
      <p:pic>
        <p:nvPicPr>
          <p:cNvPr id="10" name="图片 9"/>
          <p:cNvPicPr>
            <a:picLocks noChangeAspect="1"/>
          </p:cNvPicPr>
          <p:nvPr/>
        </p:nvPicPr>
        <p:blipFill>
          <a:blip r:embed="rId7"/>
          <a:stretch>
            <a:fillRect/>
          </a:stretch>
        </p:blipFill>
        <p:spPr>
          <a:xfrm>
            <a:off x="5181146" y="4842769"/>
            <a:ext cx="744764" cy="744764"/>
          </a:xfrm>
          <a:prstGeom prst="rect">
            <a:avLst/>
          </a:prstGeom>
        </p:spPr>
      </p:pic>
      <p:sp>
        <p:nvSpPr>
          <p:cNvPr id="12" name="椭圆 11"/>
          <p:cNvSpPr/>
          <p:nvPr/>
        </p:nvSpPr>
        <p:spPr>
          <a:xfrm>
            <a:off x="5292080" y="4975289"/>
            <a:ext cx="513230" cy="46993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23764" y="4941168"/>
            <a:ext cx="496508" cy="64636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675892" y="4941168"/>
            <a:ext cx="496508" cy="504056"/>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80921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grpSp>
        <p:nvGrpSpPr>
          <p:cNvPr id="14" name="组合 13"/>
          <p:cNvGrpSpPr/>
          <p:nvPr/>
        </p:nvGrpSpPr>
        <p:grpSpPr>
          <a:xfrm>
            <a:off x="4139952" y="1959765"/>
            <a:ext cx="8418702" cy="4135247"/>
            <a:chOff x="3851921" y="1909813"/>
            <a:chExt cx="8289184" cy="4071628"/>
          </a:xfrm>
        </p:grpSpPr>
        <p:pic>
          <p:nvPicPr>
            <p:cNvPr id="13" name="图片 12"/>
            <p:cNvPicPr>
              <a:picLocks noChangeAspect="1"/>
            </p:cNvPicPr>
            <p:nvPr/>
          </p:nvPicPr>
          <p:blipFill>
            <a:blip r:embed="rId3"/>
            <a:stretch>
              <a:fillRect/>
            </a:stretch>
          </p:blipFill>
          <p:spPr>
            <a:xfrm>
              <a:off x="3851921" y="1909813"/>
              <a:ext cx="4608512" cy="4071628"/>
            </a:xfrm>
            <a:prstGeom prst="rect">
              <a:avLst/>
            </a:prstGeom>
          </p:spPr>
        </p:pic>
        <p:pic>
          <p:nvPicPr>
            <p:cNvPr id="6" name="图片 5"/>
            <p:cNvPicPr>
              <a:picLocks noChangeAspect="1"/>
            </p:cNvPicPr>
            <p:nvPr/>
          </p:nvPicPr>
          <p:blipFill>
            <a:blip r:embed="rId4"/>
            <a:stretch>
              <a:fillRect/>
            </a:stretch>
          </p:blipFill>
          <p:spPr>
            <a:xfrm>
              <a:off x="9259479" y="2455189"/>
              <a:ext cx="1315774" cy="1113339"/>
            </a:xfrm>
            <a:prstGeom prst="rect">
              <a:avLst/>
            </a:prstGeom>
          </p:spPr>
        </p:pic>
        <p:pic>
          <p:nvPicPr>
            <p:cNvPr id="7" name="图片 6"/>
            <p:cNvPicPr>
              <a:picLocks noChangeAspect="1"/>
            </p:cNvPicPr>
            <p:nvPr/>
          </p:nvPicPr>
          <p:blipFill>
            <a:blip r:embed="rId5"/>
            <a:stretch>
              <a:fillRect/>
            </a:stretch>
          </p:blipFill>
          <p:spPr>
            <a:xfrm>
              <a:off x="10828721" y="2434742"/>
              <a:ext cx="1312384" cy="1110470"/>
            </a:xfrm>
            <a:prstGeom prst="rect">
              <a:avLst/>
            </a:prstGeom>
          </p:spPr>
        </p:pic>
        <p:pic>
          <p:nvPicPr>
            <p:cNvPr id="8" name="图片 7"/>
            <p:cNvPicPr>
              <a:picLocks noChangeAspect="1"/>
            </p:cNvPicPr>
            <p:nvPr/>
          </p:nvPicPr>
          <p:blipFill>
            <a:blip r:embed="rId6"/>
            <a:stretch>
              <a:fillRect/>
            </a:stretch>
          </p:blipFill>
          <p:spPr>
            <a:xfrm>
              <a:off x="6654858" y="4594227"/>
              <a:ext cx="792088" cy="792088"/>
            </a:xfrm>
            <a:prstGeom prst="rect">
              <a:avLst/>
            </a:prstGeom>
          </p:spPr>
        </p:pic>
        <p:pic>
          <p:nvPicPr>
            <p:cNvPr id="9" name="图片 8"/>
            <p:cNvPicPr>
              <a:picLocks noChangeAspect="1"/>
            </p:cNvPicPr>
            <p:nvPr/>
          </p:nvPicPr>
          <p:blipFill>
            <a:blip r:embed="rId7"/>
            <a:stretch>
              <a:fillRect/>
            </a:stretch>
          </p:blipFill>
          <p:spPr>
            <a:xfrm>
              <a:off x="5076055" y="4561776"/>
              <a:ext cx="824539" cy="824539"/>
            </a:xfrm>
            <a:prstGeom prst="rect">
              <a:avLst/>
            </a:prstGeom>
          </p:spPr>
        </p:pic>
      </p:grpSp>
      <p:pic>
        <p:nvPicPr>
          <p:cNvPr id="12" name="图片 11"/>
          <p:cNvPicPr>
            <a:picLocks noChangeAspect="1"/>
          </p:cNvPicPr>
          <p:nvPr/>
        </p:nvPicPr>
        <p:blipFill rotWithShape="1">
          <a:blip r:embed="rId8"/>
          <a:srcRect l="14920" b="12500"/>
          <a:stretch/>
        </p:blipFill>
        <p:spPr>
          <a:xfrm>
            <a:off x="467543" y="1844823"/>
            <a:ext cx="4170361" cy="4032449"/>
          </a:xfrm>
          <a:prstGeom prst="rect">
            <a:avLst/>
          </a:prstGeom>
        </p:spPr>
      </p:pic>
      <p:pic>
        <p:nvPicPr>
          <p:cNvPr id="15" name="图片 14"/>
          <p:cNvPicPr>
            <a:picLocks noChangeAspect="1"/>
          </p:cNvPicPr>
          <p:nvPr/>
        </p:nvPicPr>
        <p:blipFill rotWithShape="1">
          <a:blip r:embed="rId8"/>
          <a:srcRect r="86720" b="86119"/>
          <a:stretch/>
        </p:blipFill>
        <p:spPr>
          <a:xfrm>
            <a:off x="1403648" y="2756621"/>
            <a:ext cx="650943" cy="639689"/>
          </a:xfrm>
          <a:prstGeom prst="rect">
            <a:avLst/>
          </a:prstGeom>
        </p:spPr>
      </p:pic>
      <p:sp>
        <p:nvSpPr>
          <p:cNvPr id="16" name="矩形 15"/>
          <p:cNvSpPr/>
          <p:nvPr/>
        </p:nvSpPr>
        <p:spPr>
          <a:xfrm>
            <a:off x="467544" y="5517232"/>
            <a:ext cx="216025" cy="360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9580873">
            <a:off x="5497398" y="4833759"/>
            <a:ext cx="577024" cy="360040"/>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312002">
            <a:off x="7108432" y="4790547"/>
            <a:ext cx="559911" cy="438653"/>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78773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95536" y="2420888"/>
            <a:ext cx="4340150" cy="3672408"/>
          </a:xfrm>
          <a:prstGeom prst="rect">
            <a:avLst/>
          </a:prstGeom>
        </p:spPr>
      </p:pic>
      <p:pic>
        <p:nvPicPr>
          <p:cNvPr id="3" name="图片 2"/>
          <p:cNvPicPr>
            <a:picLocks noChangeAspect="1"/>
          </p:cNvPicPr>
          <p:nvPr/>
        </p:nvPicPr>
        <p:blipFill>
          <a:blip r:embed="rId3"/>
          <a:stretch>
            <a:fillRect/>
          </a:stretch>
        </p:blipFill>
        <p:spPr>
          <a:xfrm>
            <a:off x="4346141" y="2368281"/>
            <a:ext cx="4402323" cy="3725015"/>
          </a:xfrm>
          <a:prstGeom prst="rect">
            <a:avLst/>
          </a:prstGeom>
        </p:spPr>
      </p:pic>
      <p:sp>
        <p:nvSpPr>
          <p:cNvPr id="4"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400" b="1" dirty="0" smtClean="0"/>
              <a:t>Connective weight from PNs to KCs defined by dual-color calcium imaging </a:t>
            </a:r>
            <a:endParaRPr lang="zh-CN" altLang="en-US" sz="2400" b="1" dirty="0"/>
          </a:p>
        </p:txBody>
      </p:sp>
    </p:spTree>
    <p:extLst>
      <p:ext uri="{BB962C8B-B14F-4D97-AF65-F5344CB8AC3E}">
        <p14:creationId xmlns:p14="http://schemas.microsoft.com/office/powerpoint/2010/main" val="1983560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990770" y="1229206"/>
            <a:ext cx="4417876" cy="3903200"/>
          </a:xfrm>
          <a:prstGeom prst="rect">
            <a:avLst/>
          </a:prstGeom>
        </p:spPr>
      </p:pic>
      <p:sp>
        <p:nvSpPr>
          <p:cNvPr id="6" name="文本框 5"/>
          <p:cNvSpPr txBox="1"/>
          <p:nvPr/>
        </p:nvSpPr>
        <p:spPr>
          <a:xfrm>
            <a:off x="3191301" y="5132405"/>
            <a:ext cx="2325765" cy="300082"/>
          </a:xfrm>
          <a:prstGeom prst="rect">
            <a:avLst/>
          </a:prstGeom>
          <a:noFill/>
        </p:spPr>
        <p:txBody>
          <a:bodyPr wrap="none" rtlCol="0">
            <a:spAutoFit/>
          </a:bodyPr>
          <a:lstStyle/>
          <a:p>
            <a:r>
              <a:rPr lang="en-US" altLang="zh-CN" sz="1350" dirty="0"/>
              <a:t>Correlation coefficient: 0.7216</a:t>
            </a:r>
            <a:endParaRPr lang="zh-CN" altLang="en-US" sz="1350" dirty="0"/>
          </a:p>
        </p:txBody>
      </p:sp>
    </p:spTree>
    <p:extLst>
      <p:ext uri="{BB962C8B-B14F-4D97-AF65-F5344CB8AC3E}">
        <p14:creationId xmlns:p14="http://schemas.microsoft.com/office/powerpoint/2010/main" val="31475403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l="23250" t="19248" r="16010" b="20999"/>
          <a:stretch/>
        </p:blipFill>
        <p:spPr>
          <a:xfrm>
            <a:off x="2509603" y="1556792"/>
            <a:ext cx="2062397" cy="1851688"/>
          </a:xfrm>
          <a:prstGeom prst="rect">
            <a:avLst/>
          </a:prstGeom>
        </p:spPr>
      </p:pic>
      <p:sp>
        <p:nvSpPr>
          <p:cNvPr id="13" name="文本框 12"/>
          <p:cNvSpPr txBox="1"/>
          <p:nvPr/>
        </p:nvSpPr>
        <p:spPr>
          <a:xfrm>
            <a:off x="1029009" y="3500424"/>
            <a:ext cx="7212231" cy="507831"/>
          </a:xfrm>
          <a:prstGeom prst="rect">
            <a:avLst/>
          </a:prstGeom>
          <a:noFill/>
        </p:spPr>
        <p:txBody>
          <a:bodyPr wrap="none" rtlCol="0">
            <a:spAutoFit/>
          </a:bodyPr>
          <a:lstStyle/>
          <a:p>
            <a:r>
              <a:rPr lang="en-US" altLang="zh-CN" sz="1350" dirty="0"/>
              <a:t>Volume (um^3):                       </a:t>
            </a:r>
            <a:r>
              <a:rPr lang="en-US" altLang="zh-CN" sz="1350" dirty="0" smtClean="0"/>
              <a:t>     </a:t>
            </a:r>
            <a:r>
              <a:rPr lang="en-US" altLang="zh-CN" sz="1350" dirty="0"/>
              <a:t>17.35                                             </a:t>
            </a:r>
            <a:r>
              <a:rPr lang="en-US" altLang="zh-CN" sz="1350" dirty="0" smtClean="0"/>
              <a:t> 6.97                                               6.25</a:t>
            </a:r>
            <a:endParaRPr lang="en-US" altLang="zh-CN" sz="1350" dirty="0"/>
          </a:p>
          <a:p>
            <a:r>
              <a:rPr lang="en-US" altLang="zh-CN" sz="1350" dirty="0"/>
              <a:t>Single-T-bar + Double-T-bar:     55 + 15                                           </a:t>
            </a:r>
            <a:r>
              <a:rPr lang="en-US" altLang="zh-CN" sz="1350" dirty="0" smtClean="0"/>
              <a:t>30 </a:t>
            </a:r>
            <a:r>
              <a:rPr lang="en-US" altLang="zh-CN" sz="1350" dirty="0"/>
              <a:t>+ </a:t>
            </a:r>
            <a:r>
              <a:rPr lang="en-US" altLang="zh-CN" sz="1350" dirty="0" smtClean="0"/>
              <a:t>3                                             </a:t>
            </a:r>
            <a:r>
              <a:rPr lang="en-US" altLang="zh-CN" sz="1350" dirty="0"/>
              <a:t>27 + 3</a:t>
            </a:r>
            <a:endParaRPr lang="zh-CN" altLang="en-US" sz="1350" dirty="0"/>
          </a:p>
        </p:txBody>
      </p:sp>
      <p:pic>
        <p:nvPicPr>
          <p:cNvPr id="17" name="图片 16"/>
          <p:cNvPicPr>
            <a:picLocks noChangeAspect="1"/>
          </p:cNvPicPr>
          <p:nvPr/>
        </p:nvPicPr>
        <p:blipFill>
          <a:blip r:embed="rId4"/>
          <a:stretch>
            <a:fillRect/>
          </a:stretch>
        </p:blipFill>
        <p:spPr>
          <a:xfrm>
            <a:off x="6779379" y="1556791"/>
            <a:ext cx="2028901" cy="1851689"/>
          </a:xfrm>
          <a:prstGeom prst="rect">
            <a:avLst/>
          </a:prstGeom>
        </p:spPr>
      </p:pic>
      <p:grpSp>
        <p:nvGrpSpPr>
          <p:cNvPr id="18" name="组合 17"/>
          <p:cNvGrpSpPr/>
          <p:nvPr/>
        </p:nvGrpSpPr>
        <p:grpSpPr>
          <a:xfrm>
            <a:off x="896575" y="4277273"/>
            <a:ext cx="1547993" cy="1468024"/>
            <a:chOff x="8145637" y="3275023"/>
            <a:chExt cx="1365237" cy="1294709"/>
          </a:xfrm>
        </p:grpSpPr>
        <p:pic>
          <p:nvPicPr>
            <p:cNvPr id="19" name="图片 18"/>
            <p:cNvPicPr>
              <a:picLocks noChangeAspect="1"/>
            </p:cNvPicPr>
            <p:nvPr/>
          </p:nvPicPr>
          <p:blipFill rotWithShape="1">
            <a:blip r:embed="rId5"/>
            <a:srcRect l="11180" t="8393" r="45505" b="49866"/>
            <a:stretch/>
          </p:blipFill>
          <p:spPr>
            <a:xfrm>
              <a:off x="8145637" y="3275023"/>
              <a:ext cx="1365237" cy="1294709"/>
            </a:xfrm>
            <a:prstGeom prst="rect">
              <a:avLst/>
            </a:prstGeom>
          </p:spPr>
        </p:pic>
        <p:sp>
          <p:nvSpPr>
            <p:cNvPr id="20" name="椭圆 19"/>
            <p:cNvSpPr/>
            <p:nvPr/>
          </p:nvSpPr>
          <p:spPr>
            <a:xfrm>
              <a:off x="8626728" y="3783631"/>
              <a:ext cx="251209" cy="251209"/>
            </a:xfrm>
            <a:prstGeom prst="ellipse">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896575" y="1851314"/>
            <a:ext cx="1544933" cy="1383337"/>
            <a:chOff x="2198919" y="4632006"/>
            <a:chExt cx="1512619" cy="1354403"/>
          </a:xfrm>
        </p:grpSpPr>
        <p:pic>
          <p:nvPicPr>
            <p:cNvPr id="23" name="图片 22"/>
            <p:cNvPicPr>
              <a:picLocks noChangeAspect="1"/>
            </p:cNvPicPr>
            <p:nvPr/>
          </p:nvPicPr>
          <p:blipFill rotWithShape="1">
            <a:blip r:embed="rId6"/>
            <a:srcRect l="43118" t="56382" r="11509"/>
            <a:stretch/>
          </p:blipFill>
          <p:spPr>
            <a:xfrm>
              <a:off x="2198919" y="4632006"/>
              <a:ext cx="1512619" cy="1354403"/>
            </a:xfrm>
            <a:prstGeom prst="rect">
              <a:avLst/>
            </a:prstGeom>
          </p:spPr>
        </p:pic>
        <p:sp>
          <p:nvSpPr>
            <p:cNvPr id="24" name="椭圆 23"/>
            <p:cNvSpPr/>
            <p:nvPr/>
          </p:nvSpPr>
          <p:spPr>
            <a:xfrm>
              <a:off x="2703530" y="4923693"/>
              <a:ext cx="251209" cy="2512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 name="图片 1"/>
          <p:cNvPicPr>
            <a:picLocks noChangeAspect="1"/>
          </p:cNvPicPr>
          <p:nvPr/>
        </p:nvPicPr>
        <p:blipFill>
          <a:blip r:embed="rId7"/>
          <a:stretch>
            <a:fillRect/>
          </a:stretch>
        </p:blipFill>
        <p:spPr>
          <a:xfrm>
            <a:off x="2509603" y="4070156"/>
            <a:ext cx="2062397" cy="1882259"/>
          </a:xfrm>
          <a:prstGeom prst="rect">
            <a:avLst/>
          </a:prstGeom>
        </p:spPr>
      </p:pic>
      <p:sp>
        <p:nvSpPr>
          <p:cNvPr id="26" name="文本框 25"/>
          <p:cNvSpPr txBox="1"/>
          <p:nvPr/>
        </p:nvSpPr>
        <p:spPr>
          <a:xfrm>
            <a:off x="1029009" y="6011070"/>
            <a:ext cx="7008650" cy="507831"/>
          </a:xfrm>
          <a:prstGeom prst="rect">
            <a:avLst/>
          </a:prstGeom>
          <a:noFill/>
        </p:spPr>
        <p:txBody>
          <a:bodyPr wrap="none" rtlCol="0">
            <a:spAutoFit/>
          </a:bodyPr>
          <a:lstStyle/>
          <a:p>
            <a:r>
              <a:rPr lang="en-US" altLang="zh-CN" sz="1350" dirty="0"/>
              <a:t>Volume (um^3):                          5.48                                            10.45                                              15.29</a:t>
            </a:r>
          </a:p>
          <a:p>
            <a:r>
              <a:rPr lang="en-US" altLang="zh-CN" sz="1350" dirty="0"/>
              <a:t>Single-T-bar + Double-T-bar:   23 + 5                                          47 + 9                                             66 + 13</a:t>
            </a:r>
            <a:endParaRPr lang="zh-CN" altLang="en-US" sz="1350" dirty="0"/>
          </a:p>
        </p:txBody>
      </p:sp>
      <p:pic>
        <p:nvPicPr>
          <p:cNvPr id="4" name="图片 3"/>
          <p:cNvPicPr>
            <a:picLocks noChangeAspect="1"/>
          </p:cNvPicPr>
          <p:nvPr/>
        </p:nvPicPr>
        <p:blipFill>
          <a:blip r:embed="rId8"/>
          <a:stretch>
            <a:fillRect/>
          </a:stretch>
        </p:blipFill>
        <p:spPr>
          <a:xfrm>
            <a:off x="4638178" y="4070156"/>
            <a:ext cx="2073107" cy="1892033"/>
          </a:xfrm>
          <a:prstGeom prst="rect">
            <a:avLst/>
          </a:prstGeom>
        </p:spPr>
      </p:pic>
      <p:pic>
        <p:nvPicPr>
          <p:cNvPr id="5" name="图片 4"/>
          <p:cNvPicPr>
            <a:picLocks noChangeAspect="1"/>
          </p:cNvPicPr>
          <p:nvPr/>
        </p:nvPicPr>
        <p:blipFill>
          <a:blip r:embed="rId9"/>
          <a:stretch>
            <a:fillRect/>
          </a:stretch>
        </p:blipFill>
        <p:spPr>
          <a:xfrm>
            <a:off x="6777465" y="4070156"/>
            <a:ext cx="2073106" cy="1892033"/>
          </a:xfrm>
          <a:prstGeom prst="rect">
            <a:avLst/>
          </a:prstGeom>
        </p:spPr>
      </p:pic>
      <p:pic>
        <p:nvPicPr>
          <p:cNvPr id="21" name="图片 20"/>
          <p:cNvPicPr>
            <a:picLocks noChangeAspect="1"/>
          </p:cNvPicPr>
          <p:nvPr/>
        </p:nvPicPr>
        <p:blipFill rotWithShape="1">
          <a:blip r:embed="rId10"/>
          <a:srcRect l="-1211" r="-943"/>
          <a:stretch/>
        </p:blipFill>
        <p:spPr>
          <a:xfrm>
            <a:off x="4640095" y="1561245"/>
            <a:ext cx="2071190" cy="1850416"/>
          </a:xfrm>
          <a:prstGeom prst="rect">
            <a:avLst/>
          </a:prstGeom>
        </p:spPr>
      </p:pic>
    </p:spTree>
    <p:extLst>
      <p:ext uri="{BB962C8B-B14F-4D97-AF65-F5344CB8AC3E}">
        <p14:creationId xmlns:p14="http://schemas.microsoft.com/office/powerpoint/2010/main" val="13021930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29009" y="3500424"/>
            <a:ext cx="7124066" cy="507831"/>
          </a:xfrm>
          <a:prstGeom prst="rect">
            <a:avLst/>
          </a:prstGeom>
          <a:noFill/>
        </p:spPr>
        <p:txBody>
          <a:bodyPr wrap="none" rtlCol="0">
            <a:spAutoFit/>
          </a:bodyPr>
          <a:lstStyle/>
          <a:p>
            <a:r>
              <a:rPr lang="en-US" altLang="zh-CN" sz="1350" dirty="0"/>
              <a:t>Volume (um^3):                         </a:t>
            </a:r>
            <a:r>
              <a:rPr lang="en-US" altLang="zh-CN" sz="1350" dirty="0" smtClean="0"/>
              <a:t>   3.91                                              12.16                                                20.19</a:t>
            </a:r>
            <a:endParaRPr lang="en-US" altLang="zh-CN" sz="1350" dirty="0"/>
          </a:p>
          <a:p>
            <a:r>
              <a:rPr lang="en-US" altLang="zh-CN" sz="1350" dirty="0"/>
              <a:t>Single-T-bar + Double-T-bar:     </a:t>
            </a:r>
            <a:r>
              <a:rPr lang="en-US" altLang="zh-CN" sz="1350" dirty="0" smtClean="0"/>
              <a:t>18 </a:t>
            </a:r>
            <a:r>
              <a:rPr lang="en-US" altLang="zh-CN" sz="1350" dirty="0"/>
              <a:t>+ </a:t>
            </a:r>
            <a:r>
              <a:rPr lang="en-US" altLang="zh-CN" sz="1350" dirty="0" smtClean="0"/>
              <a:t>6                                           45 </a:t>
            </a:r>
            <a:r>
              <a:rPr lang="en-US" altLang="zh-CN" sz="1350" dirty="0"/>
              <a:t>+ </a:t>
            </a:r>
            <a:r>
              <a:rPr lang="en-US" altLang="zh-CN" sz="1350" dirty="0" smtClean="0"/>
              <a:t>12                                             71+18</a:t>
            </a:r>
            <a:endParaRPr lang="zh-CN" altLang="en-US" sz="1350" dirty="0"/>
          </a:p>
        </p:txBody>
      </p:sp>
      <p:grpSp>
        <p:nvGrpSpPr>
          <p:cNvPr id="18" name="组合 17"/>
          <p:cNvGrpSpPr/>
          <p:nvPr/>
        </p:nvGrpSpPr>
        <p:grpSpPr>
          <a:xfrm>
            <a:off x="896575" y="4277273"/>
            <a:ext cx="1547993" cy="1468024"/>
            <a:chOff x="8145637" y="3275023"/>
            <a:chExt cx="1365237" cy="1294709"/>
          </a:xfrm>
        </p:grpSpPr>
        <p:pic>
          <p:nvPicPr>
            <p:cNvPr id="19" name="图片 18"/>
            <p:cNvPicPr>
              <a:picLocks noChangeAspect="1"/>
            </p:cNvPicPr>
            <p:nvPr/>
          </p:nvPicPr>
          <p:blipFill rotWithShape="1">
            <a:blip r:embed="rId3"/>
            <a:srcRect l="11180" t="8393" r="45505" b="49866"/>
            <a:stretch/>
          </p:blipFill>
          <p:spPr>
            <a:xfrm>
              <a:off x="8145637" y="3275023"/>
              <a:ext cx="1365237" cy="1294709"/>
            </a:xfrm>
            <a:prstGeom prst="rect">
              <a:avLst/>
            </a:prstGeom>
          </p:spPr>
        </p:pic>
        <p:sp>
          <p:nvSpPr>
            <p:cNvPr id="20" name="椭圆 19"/>
            <p:cNvSpPr/>
            <p:nvPr/>
          </p:nvSpPr>
          <p:spPr>
            <a:xfrm>
              <a:off x="8626728" y="3783631"/>
              <a:ext cx="251209" cy="251209"/>
            </a:xfrm>
            <a:prstGeom prst="ellipse">
              <a:avLst/>
            </a:prstGeom>
            <a:solidFill>
              <a:srgbClr val="FF7C80"/>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896575" y="1851314"/>
            <a:ext cx="1544933" cy="1383337"/>
            <a:chOff x="2198919" y="4632006"/>
            <a:chExt cx="1512619" cy="1354403"/>
          </a:xfrm>
        </p:grpSpPr>
        <p:pic>
          <p:nvPicPr>
            <p:cNvPr id="23" name="图片 22"/>
            <p:cNvPicPr>
              <a:picLocks noChangeAspect="1"/>
            </p:cNvPicPr>
            <p:nvPr/>
          </p:nvPicPr>
          <p:blipFill rotWithShape="1">
            <a:blip r:embed="rId4"/>
            <a:srcRect l="43118" t="56382" r="11509"/>
            <a:stretch/>
          </p:blipFill>
          <p:spPr>
            <a:xfrm>
              <a:off x="2198919" y="4632006"/>
              <a:ext cx="1512619" cy="1354403"/>
            </a:xfrm>
            <a:prstGeom prst="rect">
              <a:avLst/>
            </a:prstGeom>
          </p:spPr>
        </p:pic>
        <p:sp>
          <p:nvSpPr>
            <p:cNvPr id="24" name="椭圆 23"/>
            <p:cNvSpPr/>
            <p:nvPr/>
          </p:nvSpPr>
          <p:spPr>
            <a:xfrm>
              <a:off x="2703530" y="4923693"/>
              <a:ext cx="251209" cy="2512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6" name="文本框 25"/>
          <p:cNvSpPr txBox="1"/>
          <p:nvPr/>
        </p:nvSpPr>
        <p:spPr>
          <a:xfrm>
            <a:off x="1029009" y="6011070"/>
            <a:ext cx="7082388" cy="507831"/>
          </a:xfrm>
          <a:prstGeom prst="rect">
            <a:avLst/>
          </a:prstGeom>
          <a:noFill/>
        </p:spPr>
        <p:txBody>
          <a:bodyPr wrap="none" rtlCol="0">
            <a:spAutoFit/>
          </a:bodyPr>
          <a:lstStyle/>
          <a:p>
            <a:r>
              <a:rPr lang="en-US" altLang="zh-CN" sz="1350" dirty="0"/>
              <a:t>Volume (um^3):                          </a:t>
            </a:r>
            <a:r>
              <a:rPr lang="en-US" altLang="zh-CN" sz="1350" dirty="0" smtClean="0"/>
              <a:t>11.27                                            11.81                                              18.26</a:t>
            </a:r>
            <a:endParaRPr lang="en-US" altLang="zh-CN" sz="1350" dirty="0"/>
          </a:p>
          <a:p>
            <a:r>
              <a:rPr lang="en-US" altLang="zh-CN" sz="1350" dirty="0"/>
              <a:t>Single-T-bar + Double-T-bar:  </a:t>
            </a:r>
            <a:r>
              <a:rPr lang="en-US" altLang="zh-CN" sz="1350" dirty="0" smtClean="0"/>
              <a:t> 40 + 18                                         42 </a:t>
            </a:r>
            <a:r>
              <a:rPr lang="en-US" altLang="zh-CN" sz="1350" dirty="0"/>
              <a:t>+ </a:t>
            </a:r>
            <a:r>
              <a:rPr lang="en-US" altLang="zh-CN" sz="1350" dirty="0" smtClean="0"/>
              <a:t>14                                           46 </a:t>
            </a:r>
            <a:r>
              <a:rPr lang="en-US" altLang="zh-CN" sz="1350" dirty="0"/>
              <a:t>+ </a:t>
            </a:r>
            <a:r>
              <a:rPr lang="en-US" altLang="zh-CN" sz="1350" dirty="0" smtClean="0"/>
              <a:t>34</a:t>
            </a:r>
            <a:endParaRPr lang="zh-CN" altLang="en-US" sz="1350" dirty="0"/>
          </a:p>
        </p:txBody>
      </p:sp>
      <p:pic>
        <p:nvPicPr>
          <p:cNvPr id="21" name="图片 20"/>
          <p:cNvPicPr>
            <a:picLocks noChangeAspect="1"/>
          </p:cNvPicPr>
          <p:nvPr/>
        </p:nvPicPr>
        <p:blipFill>
          <a:blip r:embed="rId5"/>
          <a:stretch>
            <a:fillRect/>
          </a:stretch>
        </p:blipFill>
        <p:spPr>
          <a:xfrm>
            <a:off x="2555777" y="1561546"/>
            <a:ext cx="2035266" cy="1857498"/>
          </a:xfrm>
          <a:prstGeom prst="rect">
            <a:avLst/>
          </a:prstGeom>
        </p:spPr>
      </p:pic>
      <p:pic>
        <p:nvPicPr>
          <p:cNvPr id="3" name="图片 2"/>
          <p:cNvPicPr>
            <a:picLocks noChangeAspect="1"/>
          </p:cNvPicPr>
          <p:nvPr/>
        </p:nvPicPr>
        <p:blipFill>
          <a:blip r:embed="rId6"/>
          <a:stretch>
            <a:fillRect/>
          </a:stretch>
        </p:blipFill>
        <p:spPr>
          <a:xfrm>
            <a:off x="900408" y="399574"/>
            <a:ext cx="1541099" cy="1303500"/>
          </a:xfrm>
          <a:prstGeom prst="rect">
            <a:avLst/>
          </a:prstGeom>
        </p:spPr>
      </p:pic>
      <p:pic>
        <p:nvPicPr>
          <p:cNvPr id="6" name="图片 5"/>
          <p:cNvPicPr>
            <a:picLocks noChangeAspect="1"/>
          </p:cNvPicPr>
          <p:nvPr/>
        </p:nvPicPr>
        <p:blipFill>
          <a:blip r:embed="rId7"/>
          <a:stretch>
            <a:fillRect/>
          </a:stretch>
        </p:blipFill>
        <p:spPr>
          <a:xfrm>
            <a:off x="4667064" y="1569799"/>
            <a:ext cx="2036293" cy="1858435"/>
          </a:xfrm>
          <a:prstGeom prst="rect">
            <a:avLst/>
          </a:prstGeom>
        </p:spPr>
      </p:pic>
      <p:pic>
        <p:nvPicPr>
          <p:cNvPr id="8" name="图片 7"/>
          <p:cNvPicPr>
            <a:picLocks noChangeAspect="1"/>
          </p:cNvPicPr>
          <p:nvPr/>
        </p:nvPicPr>
        <p:blipFill>
          <a:blip r:embed="rId8"/>
          <a:stretch>
            <a:fillRect/>
          </a:stretch>
        </p:blipFill>
        <p:spPr>
          <a:xfrm>
            <a:off x="6777466" y="1561546"/>
            <a:ext cx="2035267" cy="1857498"/>
          </a:xfrm>
          <a:prstGeom prst="rect">
            <a:avLst/>
          </a:prstGeom>
        </p:spPr>
      </p:pic>
      <p:pic>
        <p:nvPicPr>
          <p:cNvPr id="7" name="图片 6"/>
          <p:cNvPicPr>
            <a:picLocks noChangeAspect="1"/>
          </p:cNvPicPr>
          <p:nvPr/>
        </p:nvPicPr>
        <p:blipFill>
          <a:blip r:embed="rId9"/>
          <a:stretch>
            <a:fillRect/>
          </a:stretch>
        </p:blipFill>
        <p:spPr>
          <a:xfrm>
            <a:off x="2555777" y="4070156"/>
            <a:ext cx="2035266" cy="1857497"/>
          </a:xfrm>
          <a:prstGeom prst="rect">
            <a:avLst/>
          </a:prstGeom>
        </p:spPr>
      </p:pic>
      <p:pic>
        <p:nvPicPr>
          <p:cNvPr id="9" name="图片 8"/>
          <p:cNvPicPr>
            <a:picLocks noChangeAspect="1"/>
          </p:cNvPicPr>
          <p:nvPr/>
        </p:nvPicPr>
        <p:blipFill>
          <a:blip r:embed="rId10"/>
          <a:stretch>
            <a:fillRect/>
          </a:stretch>
        </p:blipFill>
        <p:spPr>
          <a:xfrm>
            <a:off x="4666621" y="4067634"/>
            <a:ext cx="2035266" cy="1857497"/>
          </a:xfrm>
          <a:prstGeom prst="rect">
            <a:avLst/>
          </a:prstGeom>
        </p:spPr>
      </p:pic>
      <p:pic>
        <p:nvPicPr>
          <p:cNvPr id="10" name="图片 9"/>
          <p:cNvPicPr>
            <a:picLocks noChangeAspect="1"/>
          </p:cNvPicPr>
          <p:nvPr/>
        </p:nvPicPr>
        <p:blipFill>
          <a:blip r:embed="rId11"/>
          <a:stretch>
            <a:fillRect/>
          </a:stretch>
        </p:blipFill>
        <p:spPr>
          <a:xfrm>
            <a:off x="6777465" y="4067634"/>
            <a:ext cx="2035267" cy="1857498"/>
          </a:xfrm>
          <a:prstGeom prst="rect">
            <a:avLst/>
          </a:prstGeom>
        </p:spPr>
      </p:pic>
    </p:spTree>
    <p:extLst>
      <p:ext uri="{BB962C8B-B14F-4D97-AF65-F5344CB8AC3E}">
        <p14:creationId xmlns:p14="http://schemas.microsoft.com/office/powerpoint/2010/main" val="60502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grpSp>
        <p:nvGrpSpPr>
          <p:cNvPr id="3" name="组合 2"/>
          <p:cNvGrpSpPr/>
          <p:nvPr/>
        </p:nvGrpSpPr>
        <p:grpSpPr>
          <a:xfrm>
            <a:off x="311031" y="2076390"/>
            <a:ext cx="4891505" cy="3672408"/>
            <a:chOff x="134192" y="1988840"/>
            <a:chExt cx="4891505" cy="3672408"/>
          </a:xfrm>
        </p:grpSpPr>
        <p:pic>
          <p:nvPicPr>
            <p:cNvPr id="4" name="图片 3"/>
            <p:cNvPicPr>
              <a:picLocks noChangeAspect="1"/>
            </p:cNvPicPr>
            <p:nvPr/>
          </p:nvPicPr>
          <p:blipFill>
            <a:blip r:embed="rId2"/>
            <a:stretch>
              <a:fillRect/>
            </a:stretch>
          </p:blipFill>
          <p:spPr>
            <a:xfrm>
              <a:off x="134192" y="1988840"/>
              <a:ext cx="4891505" cy="3672408"/>
            </a:xfrm>
            <a:prstGeom prst="rect">
              <a:avLst/>
            </a:prstGeom>
          </p:spPr>
        </p:pic>
        <p:sp>
          <p:nvSpPr>
            <p:cNvPr id="9" name="文本框 8"/>
            <p:cNvSpPr txBox="1"/>
            <p:nvPr/>
          </p:nvSpPr>
          <p:spPr>
            <a:xfrm>
              <a:off x="1705108" y="3049159"/>
              <a:ext cx="1409360" cy="276999"/>
            </a:xfrm>
            <a:prstGeom prst="rect">
              <a:avLst/>
            </a:prstGeom>
            <a:noFill/>
          </p:spPr>
          <p:txBody>
            <a:bodyPr wrap="none" rtlCol="0">
              <a:spAutoFit/>
            </a:bodyPr>
            <a:lstStyle/>
            <a:p>
              <a:r>
                <a:rPr lang="en-US" altLang="zh-CN" sz="1100" dirty="0"/>
                <a:t>y</a:t>
              </a:r>
              <a:r>
                <a:rPr lang="en-US" altLang="zh-CN" sz="1100" dirty="0" smtClean="0"/>
                <a:t> = </a:t>
              </a:r>
              <a:r>
                <a:rPr lang="en-US" altLang="zh-CN" sz="1200" b="1" dirty="0" smtClean="0"/>
                <a:t>0.5586</a:t>
              </a:r>
              <a:r>
                <a:rPr lang="en-US" altLang="zh-CN" sz="1100" dirty="0" smtClean="0"/>
                <a:t>x + 0.1189</a:t>
              </a:r>
              <a:endParaRPr lang="zh-CN" altLang="en-US" sz="1100" dirty="0"/>
            </a:p>
          </p:txBody>
        </p:sp>
      </p:grpSp>
      <p:pic>
        <p:nvPicPr>
          <p:cNvPr id="13" name="图片 12"/>
          <p:cNvPicPr>
            <a:picLocks noChangeAspect="1"/>
          </p:cNvPicPr>
          <p:nvPr/>
        </p:nvPicPr>
        <p:blipFill>
          <a:blip r:embed="rId3"/>
          <a:stretch>
            <a:fillRect/>
          </a:stretch>
        </p:blipFill>
        <p:spPr>
          <a:xfrm>
            <a:off x="4890702" y="1566139"/>
            <a:ext cx="3807675" cy="2562332"/>
          </a:xfrm>
          <a:prstGeom prst="rect">
            <a:avLst/>
          </a:prstGeom>
        </p:spPr>
      </p:pic>
      <p:pic>
        <p:nvPicPr>
          <p:cNvPr id="14" name="图片 13"/>
          <p:cNvPicPr>
            <a:picLocks noChangeAspect="1"/>
          </p:cNvPicPr>
          <p:nvPr/>
        </p:nvPicPr>
        <p:blipFill>
          <a:blip r:embed="rId4"/>
          <a:stretch>
            <a:fillRect/>
          </a:stretch>
        </p:blipFill>
        <p:spPr>
          <a:xfrm>
            <a:off x="4890702" y="4245202"/>
            <a:ext cx="3844188" cy="2388574"/>
          </a:xfrm>
          <a:prstGeom prst="rect">
            <a:avLst/>
          </a:prstGeom>
        </p:spPr>
      </p:pic>
      <p:sp>
        <p:nvSpPr>
          <p:cNvPr id="15" name="文本框 14"/>
          <p:cNvSpPr txBox="1"/>
          <p:nvPr/>
        </p:nvSpPr>
        <p:spPr>
          <a:xfrm>
            <a:off x="6117523" y="1476184"/>
            <a:ext cx="1268296" cy="307777"/>
          </a:xfrm>
          <a:prstGeom prst="rect">
            <a:avLst/>
          </a:prstGeom>
          <a:noFill/>
        </p:spPr>
        <p:txBody>
          <a:bodyPr wrap="none" rtlCol="0">
            <a:spAutoFit/>
          </a:bodyPr>
          <a:lstStyle/>
          <a:p>
            <a:r>
              <a:rPr lang="en-US" altLang="zh-CN" sz="1400" b="1" dirty="0" smtClean="0"/>
              <a:t>GH146 &gt; GC6s</a:t>
            </a:r>
            <a:endParaRPr lang="zh-CN" altLang="en-US" sz="1400" b="1" dirty="0"/>
          </a:p>
        </p:txBody>
      </p:sp>
      <p:sp>
        <p:nvSpPr>
          <p:cNvPr id="16" name="文本框 15"/>
          <p:cNvSpPr txBox="1"/>
          <p:nvPr/>
        </p:nvSpPr>
        <p:spPr>
          <a:xfrm>
            <a:off x="6117523" y="4026874"/>
            <a:ext cx="1148071" cy="307777"/>
          </a:xfrm>
          <a:prstGeom prst="rect">
            <a:avLst/>
          </a:prstGeom>
          <a:noFill/>
        </p:spPr>
        <p:txBody>
          <a:bodyPr wrap="none" rtlCol="0">
            <a:spAutoFit/>
          </a:bodyPr>
          <a:lstStyle/>
          <a:p>
            <a:r>
              <a:rPr lang="en-US" altLang="zh-CN" sz="1400" b="1" dirty="0" smtClean="0"/>
              <a:t>OK107 &gt; GC3</a:t>
            </a:r>
            <a:endParaRPr lang="zh-CN" altLang="en-US" sz="1400" b="1" dirty="0"/>
          </a:p>
        </p:txBody>
      </p:sp>
      <p:sp>
        <p:nvSpPr>
          <p:cNvPr id="18"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800" b="1" dirty="0" smtClean="0"/>
              <a:t>Seeking for sensitive </a:t>
            </a:r>
            <a:r>
              <a:rPr lang="en-US" altLang="zh-CN" sz="2800" b="1" dirty="0"/>
              <a:t>dual-color calcium </a:t>
            </a:r>
            <a:r>
              <a:rPr lang="en-US" altLang="zh-CN" sz="2800" b="1" dirty="0" smtClean="0"/>
              <a:t>indicator pairs</a:t>
            </a:r>
            <a:endParaRPr lang="en-US" altLang="zh-CN" sz="2800" b="1" dirty="0"/>
          </a:p>
        </p:txBody>
      </p:sp>
    </p:spTree>
    <p:extLst>
      <p:ext uri="{BB962C8B-B14F-4D97-AF65-F5344CB8AC3E}">
        <p14:creationId xmlns:p14="http://schemas.microsoft.com/office/powerpoint/2010/main" val="42259794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29009" y="3500424"/>
            <a:ext cx="7212231" cy="507831"/>
          </a:xfrm>
          <a:prstGeom prst="rect">
            <a:avLst/>
          </a:prstGeom>
          <a:noFill/>
        </p:spPr>
        <p:txBody>
          <a:bodyPr wrap="none" rtlCol="0">
            <a:spAutoFit/>
          </a:bodyPr>
          <a:lstStyle/>
          <a:p>
            <a:r>
              <a:rPr lang="en-US" altLang="zh-CN" sz="1350" dirty="0"/>
              <a:t>Volume (um^3):                       </a:t>
            </a:r>
            <a:r>
              <a:rPr lang="en-US" altLang="zh-CN" sz="1350" dirty="0" smtClean="0"/>
              <a:t>     8.19                                              9.22                                               13.25</a:t>
            </a:r>
            <a:endParaRPr lang="en-US" altLang="zh-CN" sz="1350" dirty="0"/>
          </a:p>
          <a:p>
            <a:r>
              <a:rPr lang="en-US" altLang="zh-CN" sz="1350" dirty="0"/>
              <a:t>Single-T-bar + Double-T-bar:     </a:t>
            </a:r>
            <a:r>
              <a:rPr lang="en-US" altLang="zh-CN" sz="1350" dirty="0" smtClean="0"/>
              <a:t>30 </a:t>
            </a:r>
            <a:r>
              <a:rPr lang="en-US" altLang="zh-CN" sz="1350" dirty="0"/>
              <a:t>+ </a:t>
            </a:r>
            <a:r>
              <a:rPr lang="en-US" altLang="zh-CN" sz="1350" dirty="0" smtClean="0"/>
              <a:t>16                                           31 </a:t>
            </a:r>
            <a:r>
              <a:rPr lang="en-US" altLang="zh-CN" sz="1350" dirty="0"/>
              <a:t>+ </a:t>
            </a:r>
            <a:r>
              <a:rPr lang="en-US" altLang="zh-CN" sz="1350" dirty="0" smtClean="0"/>
              <a:t>13                                             42+20</a:t>
            </a:r>
            <a:endParaRPr lang="zh-CN" altLang="en-US" sz="1350" dirty="0"/>
          </a:p>
        </p:txBody>
      </p:sp>
      <p:grpSp>
        <p:nvGrpSpPr>
          <p:cNvPr id="22" name="组合 21"/>
          <p:cNvGrpSpPr/>
          <p:nvPr/>
        </p:nvGrpSpPr>
        <p:grpSpPr>
          <a:xfrm>
            <a:off x="896575" y="1851314"/>
            <a:ext cx="1544933" cy="1383337"/>
            <a:chOff x="2198919" y="4632006"/>
            <a:chExt cx="1512619" cy="1354403"/>
          </a:xfrm>
        </p:grpSpPr>
        <p:pic>
          <p:nvPicPr>
            <p:cNvPr id="23" name="图片 22"/>
            <p:cNvPicPr>
              <a:picLocks noChangeAspect="1"/>
            </p:cNvPicPr>
            <p:nvPr/>
          </p:nvPicPr>
          <p:blipFill rotWithShape="1">
            <a:blip r:embed="rId3"/>
            <a:srcRect l="43118" t="56382" r="11509"/>
            <a:stretch/>
          </p:blipFill>
          <p:spPr>
            <a:xfrm>
              <a:off x="2198919" y="4632006"/>
              <a:ext cx="1512619" cy="1354403"/>
            </a:xfrm>
            <a:prstGeom prst="rect">
              <a:avLst/>
            </a:prstGeom>
          </p:spPr>
        </p:pic>
        <p:sp>
          <p:nvSpPr>
            <p:cNvPr id="24" name="椭圆 23"/>
            <p:cNvSpPr/>
            <p:nvPr/>
          </p:nvSpPr>
          <p:spPr>
            <a:xfrm>
              <a:off x="2703530" y="4923693"/>
              <a:ext cx="251209" cy="25120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3" name="图片 2"/>
          <p:cNvPicPr>
            <a:picLocks noChangeAspect="1"/>
          </p:cNvPicPr>
          <p:nvPr/>
        </p:nvPicPr>
        <p:blipFill>
          <a:blip r:embed="rId4"/>
          <a:stretch>
            <a:fillRect/>
          </a:stretch>
        </p:blipFill>
        <p:spPr>
          <a:xfrm>
            <a:off x="2555776" y="1569855"/>
            <a:ext cx="2035266" cy="1857498"/>
          </a:xfrm>
          <a:prstGeom prst="rect">
            <a:avLst/>
          </a:prstGeom>
        </p:spPr>
      </p:pic>
      <p:pic>
        <p:nvPicPr>
          <p:cNvPr id="21" name="图片 20"/>
          <p:cNvPicPr>
            <a:picLocks noChangeAspect="1"/>
          </p:cNvPicPr>
          <p:nvPr/>
        </p:nvPicPr>
        <p:blipFill>
          <a:blip r:embed="rId5"/>
          <a:stretch>
            <a:fillRect/>
          </a:stretch>
        </p:blipFill>
        <p:spPr>
          <a:xfrm>
            <a:off x="4682384" y="1572759"/>
            <a:ext cx="2028901" cy="1851689"/>
          </a:xfrm>
          <a:prstGeom prst="rect">
            <a:avLst/>
          </a:prstGeom>
        </p:spPr>
      </p:pic>
      <p:pic>
        <p:nvPicPr>
          <p:cNvPr id="6" name="图片 5"/>
          <p:cNvPicPr>
            <a:picLocks noChangeAspect="1"/>
          </p:cNvPicPr>
          <p:nvPr/>
        </p:nvPicPr>
        <p:blipFill>
          <a:blip r:embed="rId6"/>
          <a:stretch>
            <a:fillRect/>
          </a:stretch>
        </p:blipFill>
        <p:spPr>
          <a:xfrm>
            <a:off x="6802627" y="1569855"/>
            <a:ext cx="2032083" cy="1854593"/>
          </a:xfrm>
          <a:prstGeom prst="rect">
            <a:avLst/>
          </a:prstGeom>
        </p:spPr>
      </p:pic>
    </p:spTree>
    <p:extLst>
      <p:ext uri="{BB962C8B-B14F-4D97-AF65-F5344CB8AC3E}">
        <p14:creationId xmlns:p14="http://schemas.microsoft.com/office/powerpoint/2010/main" val="16761715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88378" y="5408210"/>
            <a:ext cx="902748" cy="369332"/>
          </a:xfrm>
          <a:prstGeom prst="rect">
            <a:avLst/>
          </a:prstGeom>
          <a:noFill/>
        </p:spPr>
        <p:txBody>
          <a:bodyPr wrap="none" rtlCol="0">
            <a:spAutoFit/>
          </a:bodyPr>
          <a:lstStyle/>
          <a:p>
            <a:r>
              <a:rPr lang="en-US" altLang="zh-CN" dirty="0" smtClean="0"/>
              <a:t>Volume</a:t>
            </a:r>
          </a:p>
        </p:txBody>
      </p:sp>
      <p:sp>
        <p:nvSpPr>
          <p:cNvPr id="5" name="文本框 4"/>
          <p:cNvSpPr txBox="1"/>
          <p:nvPr/>
        </p:nvSpPr>
        <p:spPr>
          <a:xfrm rot="16200000">
            <a:off x="-939348" y="3734529"/>
            <a:ext cx="2751074" cy="369332"/>
          </a:xfrm>
          <a:prstGeom prst="rect">
            <a:avLst/>
          </a:prstGeom>
          <a:noFill/>
        </p:spPr>
        <p:txBody>
          <a:bodyPr wrap="none" rtlCol="0">
            <a:spAutoFit/>
          </a:bodyPr>
          <a:lstStyle/>
          <a:p>
            <a:r>
              <a:rPr lang="en-US" altLang="zh-CN" dirty="0" smtClean="0"/>
              <a:t>Single-T-bar + double-T-bar</a:t>
            </a:r>
            <a:endParaRPr lang="zh-CN" altLang="en-US" dirty="0"/>
          </a:p>
        </p:txBody>
      </p:sp>
      <p:sp>
        <p:nvSpPr>
          <p:cNvPr id="6" name="文本框 5"/>
          <p:cNvSpPr txBox="1"/>
          <p:nvPr/>
        </p:nvSpPr>
        <p:spPr>
          <a:xfrm rot="16200000">
            <a:off x="3391526" y="3734528"/>
            <a:ext cx="3089307" cy="369332"/>
          </a:xfrm>
          <a:prstGeom prst="rect">
            <a:avLst/>
          </a:prstGeom>
          <a:noFill/>
        </p:spPr>
        <p:txBody>
          <a:bodyPr wrap="none" rtlCol="0">
            <a:spAutoFit/>
          </a:bodyPr>
          <a:lstStyle/>
          <a:p>
            <a:r>
              <a:rPr lang="en-US" altLang="zh-CN" dirty="0" smtClean="0"/>
              <a:t>Single-T-bar + 2 * double-T-bar</a:t>
            </a:r>
            <a:endParaRPr lang="zh-CN" altLang="en-US" dirty="0"/>
          </a:p>
        </p:txBody>
      </p:sp>
      <p:sp>
        <p:nvSpPr>
          <p:cNvPr id="7" name="文本框 6"/>
          <p:cNvSpPr txBox="1"/>
          <p:nvPr/>
        </p:nvSpPr>
        <p:spPr>
          <a:xfrm>
            <a:off x="6496382" y="5408210"/>
            <a:ext cx="902748" cy="369332"/>
          </a:xfrm>
          <a:prstGeom prst="rect">
            <a:avLst/>
          </a:prstGeom>
          <a:noFill/>
        </p:spPr>
        <p:txBody>
          <a:bodyPr wrap="none" rtlCol="0">
            <a:spAutoFit/>
          </a:bodyPr>
          <a:lstStyle/>
          <a:p>
            <a:r>
              <a:rPr lang="en-US" altLang="zh-CN" dirty="0" smtClean="0"/>
              <a:t>Volume</a:t>
            </a:r>
          </a:p>
        </p:txBody>
      </p:sp>
      <p:pic>
        <p:nvPicPr>
          <p:cNvPr id="8" name="图片 7"/>
          <p:cNvPicPr>
            <a:picLocks noChangeAspect="1"/>
          </p:cNvPicPr>
          <p:nvPr/>
        </p:nvPicPr>
        <p:blipFill>
          <a:blip r:embed="rId3"/>
          <a:stretch>
            <a:fillRect/>
          </a:stretch>
        </p:blipFill>
        <p:spPr>
          <a:xfrm>
            <a:off x="250007" y="2038958"/>
            <a:ext cx="4417234" cy="3737633"/>
          </a:xfrm>
          <a:prstGeom prst="rect">
            <a:avLst/>
          </a:prstGeom>
        </p:spPr>
      </p:pic>
      <p:pic>
        <p:nvPicPr>
          <p:cNvPr id="9" name="图片 8"/>
          <p:cNvPicPr>
            <a:picLocks noChangeAspect="1"/>
          </p:cNvPicPr>
          <p:nvPr/>
        </p:nvPicPr>
        <p:blipFill>
          <a:blip r:embed="rId4"/>
          <a:stretch>
            <a:fillRect/>
          </a:stretch>
        </p:blipFill>
        <p:spPr>
          <a:xfrm>
            <a:off x="4723755" y="2049902"/>
            <a:ext cx="4418358" cy="3738584"/>
          </a:xfrm>
          <a:prstGeom prst="rect">
            <a:avLst/>
          </a:prstGeom>
        </p:spPr>
      </p:pic>
    </p:spTree>
    <p:extLst>
      <p:ext uri="{BB962C8B-B14F-4D97-AF65-F5344CB8AC3E}">
        <p14:creationId xmlns:p14="http://schemas.microsoft.com/office/powerpoint/2010/main" val="68756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25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66623" y="6322979"/>
            <a:ext cx="237566" cy="369332"/>
          </a:xfrm>
          <a:prstGeom prst="rect">
            <a:avLst/>
          </a:prstGeom>
          <a:noFill/>
        </p:spPr>
        <p:txBody>
          <a:bodyPr wrap="none" rtlCol="0">
            <a:spAutoFit/>
          </a:bodyPr>
          <a:lstStyle/>
          <a:p>
            <a:r>
              <a:rPr lang="en-US" altLang="zh-CN" dirty="0"/>
              <a:t> </a:t>
            </a:r>
            <a:endParaRPr lang="zh-CN" altLang="en-US" dirty="0"/>
          </a:p>
        </p:txBody>
      </p:sp>
      <p:pic>
        <p:nvPicPr>
          <p:cNvPr id="15" name="图片 14"/>
          <p:cNvPicPr>
            <a:picLocks noChangeAspect="1"/>
          </p:cNvPicPr>
          <p:nvPr/>
        </p:nvPicPr>
        <p:blipFill>
          <a:blip r:embed="rId2"/>
          <a:stretch>
            <a:fillRect/>
          </a:stretch>
        </p:blipFill>
        <p:spPr>
          <a:xfrm>
            <a:off x="4816543" y="4195470"/>
            <a:ext cx="3870257" cy="2404772"/>
          </a:xfrm>
          <a:prstGeom prst="rect">
            <a:avLst/>
          </a:prstGeom>
        </p:spPr>
      </p:pic>
      <p:grpSp>
        <p:nvGrpSpPr>
          <p:cNvPr id="21" name="组合 20"/>
          <p:cNvGrpSpPr/>
          <p:nvPr/>
        </p:nvGrpSpPr>
        <p:grpSpPr>
          <a:xfrm>
            <a:off x="147313" y="2048461"/>
            <a:ext cx="4762757" cy="3643695"/>
            <a:chOff x="4201731" y="1988840"/>
            <a:chExt cx="4762757" cy="3643695"/>
          </a:xfrm>
        </p:grpSpPr>
        <p:pic>
          <p:nvPicPr>
            <p:cNvPr id="17" name="图片 16"/>
            <p:cNvPicPr>
              <a:picLocks noChangeAspect="1"/>
            </p:cNvPicPr>
            <p:nvPr/>
          </p:nvPicPr>
          <p:blipFill>
            <a:blip r:embed="rId3"/>
            <a:stretch>
              <a:fillRect/>
            </a:stretch>
          </p:blipFill>
          <p:spPr>
            <a:xfrm>
              <a:off x="4201731" y="1988840"/>
              <a:ext cx="4762757" cy="3643695"/>
            </a:xfrm>
            <a:prstGeom prst="rect">
              <a:avLst/>
            </a:prstGeom>
          </p:spPr>
        </p:pic>
        <p:sp>
          <p:nvSpPr>
            <p:cNvPr id="18" name="文本框 17"/>
            <p:cNvSpPr txBox="1"/>
            <p:nvPr/>
          </p:nvSpPr>
          <p:spPr>
            <a:xfrm>
              <a:off x="7915020" y="3823781"/>
              <a:ext cx="615874" cy="276999"/>
            </a:xfrm>
            <a:prstGeom prst="rect">
              <a:avLst/>
            </a:prstGeom>
            <a:noFill/>
          </p:spPr>
          <p:txBody>
            <a:bodyPr wrap="none" rtlCol="0">
              <a:spAutoFit/>
            </a:bodyPr>
            <a:lstStyle/>
            <a:p>
              <a:r>
                <a:rPr lang="en-US" altLang="zh-CN" sz="1200" dirty="0" smtClean="0">
                  <a:solidFill>
                    <a:srgbClr val="00B050"/>
                  </a:solidFill>
                </a:rPr>
                <a:t>0.4828</a:t>
              </a:r>
              <a:endParaRPr lang="zh-CN" altLang="en-US" sz="1200" dirty="0">
                <a:solidFill>
                  <a:srgbClr val="00B050"/>
                </a:solidFill>
              </a:endParaRPr>
            </a:p>
          </p:txBody>
        </p:sp>
        <p:sp>
          <p:nvSpPr>
            <p:cNvPr id="19" name="文本框 18"/>
            <p:cNvSpPr txBox="1"/>
            <p:nvPr/>
          </p:nvSpPr>
          <p:spPr>
            <a:xfrm>
              <a:off x="7915020" y="4453466"/>
              <a:ext cx="615874" cy="276999"/>
            </a:xfrm>
            <a:prstGeom prst="rect">
              <a:avLst/>
            </a:prstGeom>
            <a:noFill/>
          </p:spPr>
          <p:txBody>
            <a:bodyPr wrap="none" rtlCol="0">
              <a:spAutoFit/>
            </a:bodyPr>
            <a:lstStyle/>
            <a:p>
              <a:r>
                <a:rPr lang="en-US" altLang="zh-CN" sz="1200" dirty="0" smtClean="0">
                  <a:solidFill>
                    <a:srgbClr val="C00000"/>
                  </a:solidFill>
                </a:rPr>
                <a:t>0.2923</a:t>
              </a:r>
              <a:endParaRPr lang="zh-CN" altLang="en-US" sz="1200" dirty="0">
                <a:solidFill>
                  <a:srgbClr val="C00000"/>
                </a:solidFill>
              </a:endParaRPr>
            </a:p>
          </p:txBody>
        </p:sp>
        <p:sp>
          <p:nvSpPr>
            <p:cNvPr id="20" name="文本框 19"/>
            <p:cNvSpPr txBox="1"/>
            <p:nvPr/>
          </p:nvSpPr>
          <p:spPr>
            <a:xfrm>
              <a:off x="7603364" y="4119168"/>
              <a:ext cx="1351652" cy="307777"/>
            </a:xfrm>
            <a:prstGeom prst="rect">
              <a:avLst/>
            </a:prstGeom>
            <a:noFill/>
          </p:spPr>
          <p:txBody>
            <a:bodyPr wrap="none" rtlCol="0">
              <a:spAutoFit/>
            </a:bodyPr>
            <a:lstStyle/>
            <a:p>
              <a:r>
                <a:rPr lang="en-US" altLang="zh-CN" sz="1400" b="1" dirty="0" smtClean="0"/>
                <a:t>0.2923 / 0.4828</a:t>
              </a:r>
              <a:endParaRPr lang="zh-CN" altLang="en-US" sz="1400" b="1" dirty="0"/>
            </a:p>
          </p:txBody>
        </p:sp>
      </p:grpSp>
      <p:pic>
        <p:nvPicPr>
          <p:cNvPr id="24" name="图片 23"/>
          <p:cNvPicPr>
            <a:picLocks noChangeAspect="1"/>
          </p:cNvPicPr>
          <p:nvPr/>
        </p:nvPicPr>
        <p:blipFill>
          <a:blip r:embed="rId4"/>
          <a:stretch>
            <a:fillRect/>
          </a:stretch>
        </p:blipFill>
        <p:spPr>
          <a:xfrm>
            <a:off x="4816543" y="1630073"/>
            <a:ext cx="3870257" cy="2404773"/>
          </a:xfrm>
          <a:prstGeom prst="rect">
            <a:avLst/>
          </a:prstGeom>
        </p:spPr>
      </p:pic>
      <p:sp>
        <p:nvSpPr>
          <p:cNvPr id="25" name="文本框 24"/>
          <p:cNvSpPr txBox="1"/>
          <p:nvPr/>
        </p:nvSpPr>
        <p:spPr>
          <a:xfrm>
            <a:off x="6117523" y="1476184"/>
            <a:ext cx="1268296" cy="307777"/>
          </a:xfrm>
          <a:prstGeom prst="rect">
            <a:avLst/>
          </a:prstGeom>
          <a:noFill/>
        </p:spPr>
        <p:txBody>
          <a:bodyPr wrap="none" rtlCol="0">
            <a:spAutoFit/>
          </a:bodyPr>
          <a:lstStyle/>
          <a:p>
            <a:r>
              <a:rPr lang="en-US" altLang="zh-CN" sz="1400" b="1" dirty="0" smtClean="0"/>
              <a:t>GH146 &gt; GC6s</a:t>
            </a:r>
            <a:endParaRPr lang="zh-CN" altLang="en-US" sz="1400" b="1" dirty="0"/>
          </a:p>
        </p:txBody>
      </p:sp>
      <p:sp>
        <p:nvSpPr>
          <p:cNvPr id="26" name="文本框 25"/>
          <p:cNvSpPr txBox="1"/>
          <p:nvPr/>
        </p:nvSpPr>
        <p:spPr>
          <a:xfrm>
            <a:off x="6117523" y="4026874"/>
            <a:ext cx="1148071" cy="307777"/>
          </a:xfrm>
          <a:prstGeom prst="rect">
            <a:avLst/>
          </a:prstGeom>
          <a:noFill/>
        </p:spPr>
        <p:txBody>
          <a:bodyPr wrap="none" rtlCol="0">
            <a:spAutoFit/>
          </a:bodyPr>
          <a:lstStyle/>
          <a:p>
            <a:r>
              <a:rPr lang="en-US" altLang="zh-CN" sz="1400" b="1" dirty="0" smtClean="0"/>
              <a:t>OK107 &gt; GC3</a:t>
            </a:r>
            <a:endParaRPr lang="zh-CN" altLang="en-US" sz="1400" b="1" dirty="0"/>
          </a:p>
        </p:txBody>
      </p:sp>
      <p:sp>
        <p:nvSpPr>
          <p:cNvPr id="28" name="标题 27"/>
          <p:cNvSpPr>
            <a:spLocks noGrp="1"/>
          </p:cNvSpPr>
          <p:nvPr>
            <p:ph type="title"/>
          </p:nvPr>
        </p:nvSpPr>
        <p:spPr/>
        <p:txBody>
          <a:bodyPr/>
          <a:lstStyle/>
          <a:p>
            <a:endParaRPr lang="zh-CN" altLang="en-US"/>
          </a:p>
        </p:txBody>
      </p:sp>
      <p:sp>
        <p:nvSpPr>
          <p:cNvPr id="31" name="标题 1"/>
          <p:cNvSpPr txBox="1">
            <a:spLocks/>
          </p:cNvSpPr>
          <p:nvPr/>
        </p:nvSpPr>
        <p:spPr>
          <a:xfrm>
            <a:off x="0" y="0"/>
            <a:ext cx="9144000" cy="1417638"/>
          </a:xfrm>
          <a:prstGeom prst="rect">
            <a:avLst/>
          </a:prstGeom>
          <a:solidFill>
            <a:schemeClr val="bg1">
              <a:lumMod val="85000"/>
            </a:schemeClr>
          </a:solidFill>
        </p:spPr>
        <p:txBody>
          <a:bodyPr vert="horz" lIns="91440" tIns="45720" rIns="91440" bIns="45720" rtlCol="0" anchor="ctr">
            <a:normAutofit/>
          </a:bodyPr>
          <a:lstStyle/>
          <a:p>
            <a:pPr algn="ctr"/>
            <a:r>
              <a:rPr lang="en-US" altLang="zh-CN" sz="2800" b="1" dirty="0" smtClean="0"/>
              <a:t>Seeking for sensitive </a:t>
            </a:r>
            <a:r>
              <a:rPr lang="en-US" altLang="zh-CN" sz="2800" b="1" dirty="0"/>
              <a:t>dual-color calcium </a:t>
            </a:r>
            <a:r>
              <a:rPr lang="en-US" altLang="zh-CN" sz="2800" b="1" dirty="0" smtClean="0"/>
              <a:t>indicator pairs</a:t>
            </a:r>
            <a:endParaRPr lang="en-US" altLang="zh-CN" sz="2800" b="1" dirty="0"/>
          </a:p>
        </p:txBody>
      </p:sp>
    </p:spTree>
    <p:extLst>
      <p:ext uri="{BB962C8B-B14F-4D97-AF65-F5344CB8AC3E}">
        <p14:creationId xmlns:p14="http://schemas.microsoft.com/office/powerpoint/2010/main" val="1055747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14514"/>
            <a:ext cx="9144000" cy="1143000"/>
          </a:xfrm>
          <a:solidFill>
            <a:schemeClr val="bg1">
              <a:lumMod val="75000"/>
            </a:schemeClr>
          </a:solidFill>
        </p:spPr>
        <p:txBody>
          <a:bodyPr>
            <a:normAutofit/>
          </a:bodyPr>
          <a:lstStyle/>
          <a:p>
            <a:r>
              <a:rPr lang="en-US" sz="2800" b="1" dirty="0" smtClean="0">
                <a:latin typeface="Arial" panose="020B0604020202020204" pitchFamily="34" charset="0"/>
                <a:cs typeface="Arial" panose="020B0604020202020204" pitchFamily="34" charset="0"/>
              </a:rPr>
              <a:t>R-GECO located to the synapses is needed</a:t>
            </a:r>
            <a:endParaRPr lang="en-US" sz="2800"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2082966" y="1407564"/>
            <a:ext cx="4716253" cy="1298373"/>
          </a:xfrm>
          <a:prstGeom prst="rect">
            <a:avLst/>
          </a:prstGeom>
        </p:spPr>
      </p:pic>
      <p:grpSp>
        <p:nvGrpSpPr>
          <p:cNvPr id="5" name="组合 4"/>
          <p:cNvGrpSpPr/>
          <p:nvPr/>
        </p:nvGrpSpPr>
        <p:grpSpPr>
          <a:xfrm>
            <a:off x="1113539" y="2825202"/>
            <a:ext cx="6916922" cy="3378277"/>
            <a:chOff x="323850" y="2133600"/>
            <a:chExt cx="8496300" cy="4149658"/>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693988"/>
              <a:ext cx="2678113"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5" y="2693988"/>
              <a:ext cx="26797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038" y="2693988"/>
              <a:ext cx="2678112"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3800564" y="2133600"/>
              <a:ext cx="1600022" cy="45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cs typeface="Arial" panose="020B0604020202020204" pitchFamily="34" charset="0"/>
                </a:rPr>
                <a:t>G-CaMP3</a:t>
              </a:r>
            </a:p>
          </p:txBody>
        </p:sp>
        <p:sp>
          <p:nvSpPr>
            <p:cNvPr id="12" name="TextBox 11"/>
            <p:cNvSpPr txBox="1">
              <a:spLocks noChangeArrowheads="1"/>
            </p:cNvSpPr>
            <p:nvPr/>
          </p:nvSpPr>
          <p:spPr bwMode="auto">
            <a:xfrm>
              <a:off x="6393526" y="2133600"/>
              <a:ext cx="2075787" cy="45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cs typeface="Arial" panose="020B0604020202020204" pitchFamily="34" charset="0"/>
                </a:rPr>
                <a:t>Syt-RGECO1</a:t>
              </a:r>
            </a:p>
          </p:txBody>
        </p:sp>
        <p:sp>
          <p:nvSpPr>
            <p:cNvPr id="13" name="TextBox 12"/>
            <p:cNvSpPr txBox="1">
              <a:spLocks noChangeArrowheads="1"/>
            </p:cNvSpPr>
            <p:nvPr/>
          </p:nvSpPr>
          <p:spPr bwMode="auto">
            <a:xfrm>
              <a:off x="1187450" y="2133600"/>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cs typeface="Arial" panose="020B0604020202020204" pitchFamily="34" charset="0"/>
                </a:rPr>
                <a:t>Merge</a:t>
              </a:r>
            </a:p>
          </p:txBody>
        </p:sp>
        <p:sp>
          <p:nvSpPr>
            <p:cNvPr id="14" name="TextBox 7"/>
            <p:cNvSpPr txBox="1">
              <a:spLocks noChangeArrowheads="1"/>
            </p:cNvSpPr>
            <p:nvPr/>
          </p:nvSpPr>
          <p:spPr bwMode="auto">
            <a:xfrm>
              <a:off x="1564701" y="5867400"/>
              <a:ext cx="6335713" cy="41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cs typeface="Arial" panose="020B0604020202020204" pitchFamily="34" charset="0"/>
                </a:rPr>
                <a:t>GH146-GAL4 &gt; </a:t>
              </a:r>
              <a:r>
                <a:rPr lang="en-US" altLang="zh-CN" sz="1600" b="1" dirty="0">
                  <a:solidFill>
                    <a:srgbClr val="00FF00"/>
                  </a:solidFill>
                  <a:cs typeface="Arial" panose="020B0604020202020204" pitchFamily="34" charset="0"/>
                </a:rPr>
                <a:t>UAS-GCaMP3</a:t>
              </a:r>
              <a:r>
                <a:rPr lang="en-US" altLang="zh-CN" sz="1600" b="1" dirty="0">
                  <a:cs typeface="Arial" panose="020B0604020202020204" pitchFamily="34" charset="0"/>
                </a:rPr>
                <a:t>, </a:t>
              </a:r>
              <a:r>
                <a:rPr lang="en-US" altLang="zh-CN" sz="1600" b="1" dirty="0">
                  <a:solidFill>
                    <a:srgbClr val="FF0000"/>
                  </a:solidFill>
                  <a:cs typeface="Arial" panose="020B0604020202020204" pitchFamily="34" charset="0"/>
                </a:rPr>
                <a:t>UAS-syt-RGECO1</a:t>
              </a:r>
            </a:p>
          </p:txBody>
        </p:sp>
      </p:grpSp>
    </p:spTree>
    <p:extLst>
      <p:ext uri="{BB962C8B-B14F-4D97-AF65-F5344CB8AC3E}">
        <p14:creationId xmlns:p14="http://schemas.microsoft.com/office/powerpoint/2010/main" val="1648533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14514"/>
            <a:ext cx="9144000" cy="1143000"/>
          </a:xfrm>
          <a:solidFill>
            <a:schemeClr val="bg1">
              <a:lumMod val="75000"/>
            </a:schemeClr>
          </a:solidFill>
        </p:spPr>
        <p:txBody>
          <a:bodyPr>
            <a:normAutofit/>
          </a:bodyPr>
          <a:lstStyle/>
          <a:p>
            <a:r>
              <a:rPr lang="en-US" sz="2800" b="1" dirty="0" smtClean="0">
                <a:latin typeface="Arial" panose="020B0604020202020204" pitchFamily="34" charset="0"/>
                <a:cs typeface="Arial" panose="020B0604020202020204" pitchFamily="34" charset="0"/>
              </a:rPr>
              <a:t>Syt-R-GECO1 vs. </a:t>
            </a:r>
            <a:r>
              <a:rPr lang="en-US" altLang="zh-CN" sz="2800" b="1" dirty="0" smtClean="0">
                <a:latin typeface="Arial" panose="020B0604020202020204" pitchFamily="34" charset="0"/>
                <a:cs typeface="Arial" panose="020B0604020202020204" pitchFamily="34" charset="0"/>
              </a:rPr>
              <a:t>G-CaMP3</a:t>
            </a:r>
            <a:endParaRPr lang="en-US" sz="2800" b="1" dirty="0">
              <a:latin typeface="Arial" panose="020B0604020202020204" pitchFamily="34" charset="0"/>
              <a:cs typeface="Arial" panose="020B0604020202020204"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773237"/>
            <a:ext cx="4297362"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3900810" y="2564904"/>
            <a:ext cx="21605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i="1" dirty="0">
                <a:solidFill>
                  <a:srgbClr val="FF0000"/>
                </a:solidFill>
                <a:cs typeface="Arial" panose="020B0604020202020204" pitchFamily="34" charset="0"/>
              </a:rPr>
              <a:t>y</a:t>
            </a:r>
            <a:r>
              <a:rPr lang="en-US" altLang="zh-CN" sz="1400" b="1" dirty="0">
                <a:solidFill>
                  <a:srgbClr val="FF0000"/>
                </a:solidFill>
                <a:cs typeface="Arial" panose="020B0604020202020204" pitchFamily="34" charset="0"/>
              </a:rPr>
              <a:t> = 0.94</a:t>
            </a:r>
            <a:r>
              <a:rPr lang="en-US" altLang="zh-CN" sz="1400" b="1" i="1" dirty="0">
                <a:solidFill>
                  <a:srgbClr val="FF0000"/>
                </a:solidFill>
                <a:cs typeface="Arial" panose="020B0604020202020204" pitchFamily="34" charset="0"/>
              </a:rPr>
              <a:t>x</a:t>
            </a:r>
            <a:r>
              <a:rPr lang="en-US" altLang="zh-CN" sz="1400" b="1" dirty="0">
                <a:solidFill>
                  <a:srgbClr val="FF0000"/>
                </a:solidFill>
                <a:cs typeface="Arial" panose="020B0604020202020204" pitchFamily="34" charset="0"/>
              </a:rPr>
              <a:t> + 0.09</a:t>
            </a:r>
          </a:p>
          <a:p>
            <a:pPr eaLnBrk="1" hangingPunct="1"/>
            <a:r>
              <a:rPr lang="en-US" altLang="zh-CN" sz="1400" b="1" i="1" dirty="0">
                <a:solidFill>
                  <a:srgbClr val="FF0000"/>
                </a:solidFill>
                <a:cs typeface="Arial" panose="020B0604020202020204" pitchFamily="34" charset="0"/>
              </a:rPr>
              <a:t>R</a:t>
            </a:r>
            <a:r>
              <a:rPr lang="en-US" altLang="zh-CN" sz="1400" b="1" baseline="30000" dirty="0">
                <a:solidFill>
                  <a:srgbClr val="FF0000"/>
                </a:solidFill>
                <a:cs typeface="Arial" panose="020B0604020202020204" pitchFamily="34" charset="0"/>
              </a:rPr>
              <a:t>2</a:t>
            </a:r>
            <a:r>
              <a:rPr lang="en-US" altLang="zh-CN" sz="1400" b="1" dirty="0">
                <a:solidFill>
                  <a:srgbClr val="FF0000"/>
                </a:solidFill>
                <a:cs typeface="Arial" panose="020B0604020202020204" pitchFamily="34" charset="0"/>
              </a:rPr>
              <a:t> = 0.83</a:t>
            </a:r>
          </a:p>
        </p:txBody>
      </p:sp>
    </p:spTree>
    <p:extLst>
      <p:ext uri="{BB962C8B-B14F-4D97-AF65-F5344CB8AC3E}">
        <p14:creationId xmlns:p14="http://schemas.microsoft.com/office/powerpoint/2010/main" val="1745344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15385</TotalTime>
  <Words>1147</Words>
  <Application>Microsoft Office PowerPoint</Application>
  <PresentationFormat>全屏显示(4:3)</PresentationFormat>
  <Paragraphs>270</Paragraphs>
  <Slides>62</Slides>
  <Notes>37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62</vt:i4>
      </vt:variant>
    </vt:vector>
  </HeadingPairs>
  <TitlesOfParts>
    <vt:vector size="66" baseType="lpstr">
      <vt:lpstr>宋体</vt:lpstr>
      <vt:lpstr>Arial</vt:lpstr>
      <vt:lpstr>Calibri</vt:lpstr>
      <vt:lpstr>Office 主题</vt:lpstr>
      <vt:lpstr>Mapping the synaptic weight using dual-color calcium imaging</vt:lpstr>
      <vt:lpstr>Dual-color calcium imaging</vt:lpstr>
      <vt:lpstr>PowerPoint 演示文稿</vt:lpstr>
      <vt:lpstr>PowerPoint 演示文稿</vt:lpstr>
      <vt:lpstr>PowerPoint 演示文稿</vt:lpstr>
      <vt:lpstr>PowerPoint 演示文稿</vt:lpstr>
      <vt:lpstr>PowerPoint 演示文稿</vt:lpstr>
      <vt:lpstr>R-GECO located to the synapses is needed</vt:lpstr>
      <vt:lpstr>Syt-R-GECO1 vs. G-CaMP3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synaptic strength using dual-color calcium imaging</dc:title>
  <dc:creator>hli</dc:creator>
  <cp:lastModifiedBy>李怡明</cp:lastModifiedBy>
  <cp:revision>204</cp:revision>
  <dcterms:created xsi:type="dcterms:W3CDTF">2016-03-22T20:04:10Z</dcterms:created>
  <dcterms:modified xsi:type="dcterms:W3CDTF">2016-05-28T10:11:04Z</dcterms:modified>
</cp:coreProperties>
</file>